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3" r:id="rId47"/>
    <p:sldId id="304" r:id="rId48"/>
    <p:sldId id="305" r:id="rId49"/>
    <p:sldId id="306" r:id="rId50"/>
    <p:sldId id="307" r:id="rId51"/>
    <p:sldId id="308" r:id="rId52"/>
    <p:sldId id="309" r:id="rId53"/>
    <p:sldId id="310" r:id="rId54"/>
  </p:sldIdLst>
  <p:sldSz cx="9144000" cy="5143500" type="screen16x9"/>
  <p:notesSz cx="6858000" cy="9144000"/>
  <p:embeddedFontLst>
    <p:embeddedFont>
      <p:font typeface="Calibri" panose="020F0502020204030204" pitchFamily="34" charset="0"/>
      <p:regular r:id="rId56"/>
      <p:bold r:id="rId57"/>
      <p:italic r:id="rId58"/>
      <p:boldItalic r:id="rId59"/>
    </p:embeddedFont>
    <p:embeddedFont>
      <p:font typeface="Permanent Marker" panose="02000000000000000000" pitchFamily="2"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i1oIC0RCNB3QLdYFDSuyyLk9w/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640DBE-7923-489B-BD89-F518A63D0D5D}">
  <a:tblStyle styleId="{AE640DBE-7923-489B-BD89-F518A63D0D5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81A0AC8-A3C9-49F9-A75A-C1A55E18D08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24a6ffa57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d24a6ffa57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7" name="Google Shape;137;gd24a6ffa57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509abf193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d509abf193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d509abf193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88b8e875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d88b8e875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sz="1400" dirty="0"/>
          </a:p>
        </p:txBody>
      </p:sp>
      <p:sp>
        <p:nvSpPr>
          <p:cNvPr id="174" name="Google Shape;174;gd88b8e875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d0cc29d8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cd0cc29d84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p>
        </p:txBody>
      </p:sp>
      <p:sp>
        <p:nvSpPr>
          <p:cNvPr id="181" name="Google Shape;181;gcd0cc29d84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88b8e875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d88b8e8752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d88b8e8752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88b8e8752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d88b8e8752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d88b8e8752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88b8e8752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88b8e8752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d88b8e8752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88b8e8752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d88b8e8752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d88b8e8752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cc74ede02d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cc74ede02d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p>
        </p:txBody>
      </p:sp>
      <p:sp>
        <p:nvSpPr>
          <p:cNvPr id="217" name="Google Shape;217;gcc74ede02d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cde3869b2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cde3869b24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p>
        </p:txBody>
      </p:sp>
      <p:sp>
        <p:nvSpPr>
          <p:cNvPr id="223" name="Google Shape;223;gcde3869b24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24a6ffa57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gd24a6ffa57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2" name="Google Shape;82;gd24a6ffa57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cc74ede02d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cc74ede02d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p>
        </p:txBody>
      </p:sp>
      <p:sp>
        <p:nvSpPr>
          <p:cNvPr id="230" name="Google Shape;230;gcc74ede02d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cc74ede02d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cc74ede02d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p>
        </p:txBody>
      </p:sp>
      <p:sp>
        <p:nvSpPr>
          <p:cNvPr id="236" name="Google Shape;236;gcc74ede02d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d509abf193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d509abf193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d509abf193_1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d0cc29d84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cd0cc29d84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8" name="Google Shape;248;gcd0cc29d84_0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d0cc29d84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cd0cc29d84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5" name="Google Shape;265;gcd0cc29d84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24a6ffa57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d24a6ffa57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d24a6ffa57_0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de3869b2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cde3869b24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1" name="Google Shape;281;gcde3869b24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cde3869b24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cde3869b24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cde3869b24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cc74ede02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cc74ede02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cc74ede02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cd0cc29d84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cd0cc29d84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1" name="Google Shape;311;gcd0cc29d84_0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cd0cc29d84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cd0cc29d84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cd0cc29d84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cde3869b24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cde3869b24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cde3869b24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d509abf193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d509abf193_1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d509abf193_1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cd0cc29d84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cd0cc29d84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5" name="Google Shape;345;gcd0cc29d84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cde3869b24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cde3869b24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2" name="Google Shape;352;gcde3869b24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cde3869b24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cde3869b24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4" name="Google Shape;364;gcde3869b24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d509abf193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d509abf193_1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d509abf193_1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cde3869b24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cde3869b24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5" name="Google Shape;385;gcde3869b24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cde3869b2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cde3869b24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2" name="Google Shape;392;gcde3869b24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cde3869b24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cde3869b24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0" name="Google Shape;400;gcde3869b24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cd0cc29d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cd0cc29d8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7" name="Google Shape;97;gcd0cc29d8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cd0cc29d84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cd0cc29d84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FF0000"/>
              </a:solidFill>
            </a:endParaRPr>
          </a:p>
        </p:txBody>
      </p:sp>
      <p:sp>
        <p:nvSpPr>
          <p:cNvPr id="408" name="Google Shape;408;gcd0cc29d84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cd0cc29d84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cd0cc29d84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5" name="Google Shape;415;gcd0cc29d84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cde3869b24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cde3869b24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2" name="Google Shape;422;gcde3869b24_0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cd0cc29d84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cd0cc29d84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0" name="Google Shape;430;gcd0cc29d84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cd0cc29d84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cd0cc29d84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7" name="Google Shape;437;gcd0cc29d84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d0df8bff89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d0df8bff89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d0df8bff89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e0180dde7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e0180dde7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Typically, County Extension Directors will focus on one programming area.  You will use the same form as an Agent to detail your programming efforts.  However, if you have significant efforts in two areas such as 4-H and Community &amp; Rural Development, then you can develop a Plan of Work for each.  You will pull from the Individual Plan of Work your strategies for the XPM that will strengthen your programming for the upcoming year.</a:t>
            </a:r>
            <a:endParaRPr/>
          </a:p>
        </p:txBody>
      </p:sp>
      <p:sp>
        <p:nvSpPr>
          <p:cNvPr id="457" name="Google Shape;457;gce0180dde7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ce0180dde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ce0180dde7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gce0180dde7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d0df8bff89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d0df8bff89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gd0df8bff89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7ae4bcdd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7ae4bcdd79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0" name="Google Shape;480;g7ae4bcdd79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7ae75d61a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7ae75d61a3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7" name="Google Shape;487;g7ae75d61a3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7ae75d61a3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7ae75d61a3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5" name="Google Shape;495;g7ae75d61a3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7ae75d61a3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7ae75d61a3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3" name="Google Shape;503;g7ae75d61a3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d4d09c986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gd4d09c986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1" name="Google Shape;511;gd4d09c986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24a6ffa57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d24a6ffa57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0" name="Google Shape;110;gd24a6ffa57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d0cc29d84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cd0cc29d84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6" name="Google Shape;116;gcd0cc29d84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24a6ffa57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d24a6ffa57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3" name="Google Shape;123;gd24a6ffa57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d0cc29d8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cd0cc29d8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9" name="Google Shape;129;gcd0cc29d8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 name="Google Shape;18;p5"/>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rgbClr val="888888"/>
              </a:buClr>
              <a:buSzPts val="2400"/>
              <a:buNone/>
              <a:defRPr>
                <a:solidFill>
                  <a:srgbClr val="888888"/>
                </a:solidFill>
              </a:defRPr>
            </a:lvl1pPr>
            <a:lvl2pPr lvl="1" algn="ctr">
              <a:lnSpc>
                <a:spcPct val="100000"/>
              </a:lnSpc>
              <a:spcBef>
                <a:spcPts val="480"/>
              </a:spcBef>
              <a:spcAft>
                <a:spcPts val="0"/>
              </a:spcAft>
              <a:buClr>
                <a:srgbClr val="888888"/>
              </a:buClr>
              <a:buSzPts val="24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280"/>
              </a:spcBef>
              <a:spcAft>
                <a:spcPts val="0"/>
              </a:spcAft>
              <a:buClr>
                <a:srgbClr val="888888"/>
              </a:buClr>
              <a:buSzPts val="14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ftr" idx="11"/>
          </p:nvPr>
        </p:nvSpPr>
        <p:spPr>
          <a:xfrm>
            <a:off x="2986151" y="4767263"/>
            <a:ext cx="2425357"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57200" y="917251"/>
            <a:ext cx="8229600" cy="61577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 name="Google Shape;65;p14"/>
          <p:cNvSpPr txBox="1">
            <a:spLocks noGrp="1"/>
          </p:cNvSpPr>
          <p:nvPr>
            <p:ph type="body" idx="1"/>
          </p:nvPr>
        </p:nvSpPr>
        <p:spPr>
          <a:xfrm rot="5400000">
            <a:off x="3070067" y="-1022110"/>
            <a:ext cx="3003866"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ftr" idx="11"/>
          </p:nvPr>
        </p:nvSpPr>
        <p:spPr>
          <a:xfrm>
            <a:off x="2986151" y="4767263"/>
            <a:ext cx="2425357"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rot="5400000">
            <a:off x="5811201" y="1719023"/>
            <a:ext cx="3693798"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1620201" y="-262177"/>
            <a:ext cx="3693798"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2986151" y="4767263"/>
            <a:ext cx="2425357"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57200" y="911904"/>
            <a:ext cx="8229600" cy="65319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457200" y="1648487"/>
            <a:ext cx="8229600" cy="294613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2986151" y="4767263"/>
            <a:ext cx="2425357"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1"/>
          <p:cNvSpPr txBox="1">
            <a:spLocks noGrp="1"/>
          </p:cNvSpPr>
          <p:nvPr>
            <p:ph type="ftr" idx="11"/>
          </p:nvPr>
        </p:nvSpPr>
        <p:spPr>
          <a:xfrm>
            <a:off x="2986151" y="4767263"/>
            <a:ext cx="2425357"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457200" y="1033770"/>
            <a:ext cx="8229600" cy="65319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
          <p:cNvSpPr txBox="1">
            <a:spLocks noGrp="1"/>
          </p:cNvSpPr>
          <p:nvPr>
            <p:ph type="ftr" idx="11"/>
          </p:nvPr>
        </p:nvSpPr>
        <p:spPr>
          <a:xfrm>
            <a:off x="2986151" y="4767263"/>
            <a:ext cx="2425357"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722313" y="3070000"/>
            <a:ext cx="7772400" cy="128562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722313" y="1944860"/>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6" name="Google Shape;36;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
          <p:cNvSpPr txBox="1">
            <a:spLocks noGrp="1"/>
          </p:cNvSpPr>
          <p:nvPr>
            <p:ph type="ftr" idx="11"/>
          </p:nvPr>
        </p:nvSpPr>
        <p:spPr>
          <a:xfrm>
            <a:off x="2986151" y="4767263"/>
            <a:ext cx="2425357"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57200" y="911904"/>
            <a:ext cx="8229600" cy="65319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457200" y="1646335"/>
            <a:ext cx="4038600" cy="294828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8"/>
          <p:cNvSpPr txBox="1">
            <a:spLocks noGrp="1"/>
          </p:cNvSpPr>
          <p:nvPr>
            <p:ph type="body" idx="2"/>
          </p:nvPr>
        </p:nvSpPr>
        <p:spPr>
          <a:xfrm>
            <a:off x="4648200" y="1646335"/>
            <a:ext cx="4038600" cy="294828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2986151" y="4767263"/>
            <a:ext cx="2425357"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4"/>
        <p:cNvGrpSpPr/>
        <p:nvPr/>
      </p:nvGrpSpPr>
      <p:grpSpPr>
        <a:xfrm>
          <a:off x="0" y="0"/>
          <a:ext cx="0" cy="0"/>
          <a:chOff x="0" y="0"/>
          <a:chExt cx="0" cy="0"/>
        </a:xfrm>
      </p:grpSpPr>
      <p:sp>
        <p:nvSpPr>
          <p:cNvPr id="45" name="Google Shape;45;p9"/>
          <p:cNvSpPr txBox="1">
            <a:spLocks noGrp="1"/>
          </p:cNvSpPr>
          <p:nvPr>
            <p:ph type="body" idx="1"/>
          </p:nvPr>
        </p:nvSpPr>
        <p:spPr>
          <a:xfrm>
            <a:off x="457200" y="1099562"/>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9"/>
          <p:cNvSpPr txBox="1">
            <a:spLocks noGrp="1"/>
          </p:cNvSpPr>
          <p:nvPr>
            <p:ph type="body" idx="3"/>
          </p:nvPr>
        </p:nvSpPr>
        <p:spPr>
          <a:xfrm>
            <a:off x="4645026" y="1099562"/>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8" name="Google Shape;48;p9"/>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9" name="Google Shape;49;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9"/>
          <p:cNvSpPr txBox="1">
            <a:spLocks noGrp="1"/>
          </p:cNvSpPr>
          <p:nvPr>
            <p:ph type="ftr" idx="11"/>
          </p:nvPr>
        </p:nvSpPr>
        <p:spPr>
          <a:xfrm>
            <a:off x="2986151" y="4767263"/>
            <a:ext cx="2425357"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457201" y="931895"/>
            <a:ext cx="3008313" cy="52754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12"/>
          <p:cNvSpPr txBox="1">
            <a:spLocks noGrp="1"/>
          </p:cNvSpPr>
          <p:nvPr>
            <p:ph type="body" idx="1"/>
          </p:nvPr>
        </p:nvSpPr>
        <p:spPr>
          <a:xfrm>
            <a:off x="3575050" y="931895"/>
            <a:ext cx="5111750" cy="3662728"/>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4" name="Google Shape;54;p12"/>
          <p:cNvSpPr txBox="1">
            <a:spLocks noGrp="1"/>
          </p:cNvSpPr>
          <p:nvPr>
            <p:ph type="body" idx="2"/>
          </p:nvPr>
        </p:nvSpPr>
        <p:spPr>
          <a:xfrm>
            <a:off x="457201" y="1553146"/>
            <a:ext cx="3008313" cy="304147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5" name="Google Shape;55;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2986151" y="4767263"/>
            <a:ext cx="2425357"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1828800" y="3590095"/>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13"/>
          <p:cNvSpPr>
            <a:spLocks noGrp="1"/>
          </p:cNvSpPr>
          <p:nvPr>
            <p:ph type="pic" idx="2"/>
          </p:nvPr>
        </p:nvSpPr>
        <p:spPr>
          <a:xfrm>
            <a:off x="1828800" y="931887"/>
            <a:ext cx="5486400" cy="260344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3"/>
          <p:cNvSpPr txBox="1">
            <a:spLocks noGrp="1"/>
          </p:cNvSpPr>
          <p:nvPr>
            <p:ph type="body" idx="1"/>
          </p:nvPr>
        </p:nvSpPr>
        <p:spPr>
          <a:xfrm>
            <a:off x="1828800" y="4015149"/>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1" name="Google Shape;61;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3"/>
          <p:cNvSpPr txBox="1">
            <a:spLocks noGrp="1"/>
          </p:cNvSpPr>
          <p:nvPr>
            <p:ph type="ftr" idx="11"/>
          </p:nvPr>
        </p:nvSpPr>
        <p:spPr>
          <a:xfrm>
            <a:off x="2986151" y="4767263"/>
            <a:ext cx="2425357"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457200" y="911904"/>
            <a:ext cx="8229600" cy="65319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457200" y="1648487"/>
            <a:ext cx="8229600" cy="294613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2986151" y="4767263"/>
            <a:ext cx="2425357"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4" name="Google Shape;14;p4" descr="NCCooperativeExtension-Block.jpg"/>
          <p:cNvPicPr preferRelativeResize="0"/>
          <p:nvPr/>
        </p:nvPicPr>
        <p:blipFill rotWithShape="1">
          <a:blip r:embed="rId13">
            <a:alphaModFix/>
          </a:blip>
          <a:srcRect/>
          <a:stretch/>
        </p:blipFill>
        <p:spPr>
          <a:xfrm>
            <a:off x="190500" y="190500"/>
            <a:ext cx="2283648" cy="445805"/>
          </a:xfrm>
          <a:prstGeom prst="rect">
            <a:avLst/>
          </a:prstGeom>
          <a:noFill/>
          <a:ln>
            <a:noFill/>
          </a:ln>
        </p:spPr>
      </p:pic>
      <p:pic>
        <p:nvPicPr>
          <p:cNvPr id="15" name="Google Shape;15;p4" descr="Univ Logos separated graphic.jpg"/>
          <p:cNvPicPr preferRelativeResize="0"/>
          <p:nvPr/>
        </p:nvPicPr>
        <p:blipFill rotWithShape="1">
          <a:blip r:embed="rId14">
            <a:alphaModFix/>
          </a:blip>
          <a:srcRect t="10771" b="13134"/>
          <a:stretch/>
        </p:blipFill>
        <p:spPr>
          <a:xfrm>
            <a:off x="6622809" y="4594492"/>
            <a:ext cx="2164969" cy="5412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Goodbye EPAT!</a:t>
            </a:r>
            <a:endParaRPr/>
          </a:p>
          <a:p>
            <a:pPr marL="0" lvl="0" indent="0" algn="ctr" rtl="0">
              <a:lnSpc>
                <a:spcPct val="100000"/>
              </a:lnSpc>
              <a:spcBef>
                <a:spcPts val="0"/>
              </a:spcBef>
              <a:spcAft>
                <a:spcPts val="0"/>
              </a:spcAft>
              <a:buSzPts val="1400"/>
              <a:buNone/>
            </a:pPr>
            <a:r>
              <a:rPr lang="en-US"/>
              <a:t>Welcome XPM.</a:t>
            </a:r>
            <a:endParaRPr/>
          </a:p>
        </p:txBody>
      </p:sp>
      <p:sp>
        <p:nvSpPr>
          <p:cNvPr id="78" name="Google Shape;78;p1"/>
          <p:cNvSpPr txBox="1">
            <a:spLocks noGrp="1"/>
          </p:cNvSpPr>
          <p:nvPr>
            <p:ph type="subTitle" idx="1"/>
          </p:nvPr>
        </p:nvSpPr>
        <p:spPr>
          <a:xfrm>
            <a:off x="1045525" y="2914650"/>
            <a:ext cx="7270500" cy="1314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2400"/>
              <a:buFont typeface="Arial"/>
              <a:buNone/>
            </a:pPr>
            <a:r>
              <a:rPr lang="en-US" sz="2600" b="1"/>
              <a:t>Extension Performance Management (XPM)</a:t>
            </a:r>
            <a:endParaRPr sz="26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d24a6ffa57_0_64"/>
          <p:cNvPicPr preferRelativeResize="0"/>
          <p:nvPr/>
        </p:nvPicPr>
        <p:blipFill rotWithShape="1">
          <a:blip r:embed="rId3">
            <a:alphaModFix/>
          </a:blip>
          <a:srcRect t="19932" b="21512"/>
          <a:stretch/>
        </p:blipFill>
        <p:spPr>
          <a:xfrm>
            <a:off x="160600" y="736500"/>
            <a:ext cx="8768125" cy="3185100"/>
          </a:xfrm>
          <a:prstGeom prst="rect">
            <a:avLst/>
          </a:prstGeom>
          <a:noFill/>
          <a:ln>
            <a:noFill/>
          </a:ln>
        </p:spPr>
      </p:pic>
      <p:pic>
        <p:nvPicPr>
          <p:cNvPr id="140" name="Google Shape;140;gd24a6ffa57_0_64"/>
          <p:cNvPicPr preferRelativeResize="0"/>
          <p:nvPr/>
        </p:nvPicPr>
        <p:blipFill rotWithShape="1">
          <a:blip r:embed="rId4">
            <a:alphaModFix/>
          </a:blip>
          <a:srcRect/>
          <a:stretch/>
        </p:blipFill>
        <p:spPr>
          <a:xfrm>
            <a:off x="5001957" y="3921600"/>
            <a:ext cx="704850" cy="381000"/>
          </a:xfrm>
          <a:prstGeom prst="rect">
            <a:avLst/>
          </a:prstGeom>
          <a:noFill/>
          <a:ln>
            <a:noFill/>
          </a:ln>
        </p:spPr>
      </p:pic>
      <p:pic>
        <p:nvPicPr>
          <p:cNvPr id="141" name="Google Shape;141;gd24a6ffa57_0_64"/>
          <p:cNvPicPr preferRelativeResize="0"/>
          <p:nvPr/>
        </p:nvPicPr>
        <p:blipFill rotWithShape="1">
          <a:blip r:embed="rId4">
            <a:alphaModFix/>
          </a:blip>
          <a:srcRect/>
          <a:stretch/>
        </p:blipFill>
        <p:spPr>
          <a:xfrm>
            <a:off x="4981572" y="840900"/>
            <a:ext cx="704850" cy="381000"/>
          </a:xfrm>
          <a:prstGeom prst="rect">
            <a:avLst/>
          </a:prstGeom>
          <a:noFill/>
          <a:ln>
            <a:noFill/>
          </a:ln>
        </p:spPr>
      </p:pic>
      <p:pic>
        <p:nvPicPr>
          <p:cNvPr id="142" name="Google Shape;142;gd24a6ffa57_0_64"/>
          <p:cNvPicPr preferRelativeResize="0"/>
          <p:nvPr/>
        </p:nvPicPr>
        <p:blipFill rotWithShape="1">
          <a:blip r:embed="rId4">
            <a:alphaModFix/>
          </a:blip>
          <a:srcRect/>
          <a:stretch/>
        </p:blipFill>
        <p:spPr>
          <a:xfrm>
            <a:off x="6678546" y="3134868"/>
            <a:ext cx="704850" cy="381000"/>
          </a:xfrm>
          <a:prstGeom prst="rect">
            <a:avLst/>
          </a:prstGeom>
          <a:noFill/>
          <a:ln>
            <a:noFill/>
          </a:ln>
        </p:spPr>
      </p:pic>
      <p:pic>
        <p:nvPicPr>
          <p:cNvPr id="143" name="Google Shape;143;gd24a6ffa57_0_64"/>
          <p:cNvPicPr preferRelativeResize="0"/>
          <p:nvPr/>
        </p:nvPicPr>
        <p:blipFill rotWithShape="1">
          <a:blip r:embed="rId4">
            <a:alphaModFix/>
          </a:blip>
          <a:srcRect/>
          <a:stretch/>
        </p:blipFill>
        <p:spPr>
          <a:xfrm>
            <a:off x="6965341" y="3755832"/>
            <a:ext cx="704850" cy="381000"/>
          </a:xfrm>
          <a:prstGeom prst="rect">
            <a:avLst/>
          </a:prstGeom>
          <a:noFill/>
          <a:ln>
            <a:noFill/>
          </a:ln>
        </p:spPr>
      </p:pic>
      <p:pic>
        <p:nvPicPr>
          <p:cNvPr id="144" name="Google Shape;144;gd24a6ffa57_0_64"/>
          <p:cNvPicPr preferRelativeResize="0"/>
          <p:nvPr/>
        </p:nvPicPr>
        <p:blipFill rotWithShape="1">
          <a:blip r:embed="rId4">
            <a:alphaModFix/>
          </a:blip>
          <a:srcRect/>
          <a:stretch/>
        </p:blipFill>
        <p:spPr>
          <a:xfrm>
            <a:off x="7390446" y="3443172"/>
            <a:ext cx="704850" cy="381000"/>
          </a:xfrm>
          <a:prstGeom prst="rect">
            <a:avLst/>
          </a:prstGeom>
          <a:noFill/>
          <a:ln>
            <a:noFill/>
          </a:ln>
        </p:spPr>
      </p:pic>
      <p:pic>
        <p:nvPicPr>
          <p:cNvPr id="145" name="Google Shape;145;gd24a6ffa57_0_64"/>
          <p:cNvPicPr preferRelativeResize="0"/>
          <p:nvPr/>
        </p:nvPicPr>
        <p:blipFill rotWithShape="1">
          <a:blip r:embed="rId4">
            <a:alphaModFix/>
          </a:blip>
          <a:srcRect/>
          <a:stretch/>
        </p:blipFill>
        <p:spPr>
          <a:xfrm>
            <a:off x="7912986" y="650400"/>
            <a:ext cx="704850" cy="381000"/>
          </a:xfrm>
          <a:prstGeom prst="rect">
            <a:avLst/>
          </a:prstGeom>
          <a:noFill/>
          <a:ln>
            <a:noFill/>
          </a:ln>
        </p:spPr>
      </p:pic>
      <p:pic>
        <p:nvPicPr>
          <p:cNvPr id="146" name="Google Shape;146;gd24a6ffa57_0_64"/>
          <p:cNvPicPr preferRelativeResize="0"/>
          <p:nvPr/>
        </p:nvPicPr>
        <p:blipFill rotWithShape="1">
          <a:blip r:embed="rId4">
            <a:alphaModFix/>
          </a:blip>
          <a:srcRect/>
          <a:stretch/>
        </p:blipFill>
        <p:spPr>
          <a:xfrm>
            <a:off x="5829867" y="287748"/>
            <a:ext cx="704850" cy="381000"/>
          </a:xfrm>
          <a:prstGeom prst="rect">
            <a:avLst/>
          </a:prstGeom>
          <a:noFill/>
          <a:ln>
            <a:noFill/>
          </a:ln>
        </p:spPr>
      </p:pic>
      <p:pic>
        <p:nvPicPr>
          <p:cNvPr id="147" name="Google Shape;147;gd24a6ffa57_0_64"/>
          <p:cNvPicPr preferRelativeResize="0"/>
          <p:nvPr/>
        </p:nvPicPr>
        <p:blipFill rotWithShape="1">
          <a:blip r:embed="rId4">
            <a:alphaModFix/>
          </a:blip>
          <a:srcRect/>
          <a:stretch/>
        </p:blipFill>
        <p:spPr>
          <a:xfrm>
            <a:off x="4780115" y="269400"/>
            <a:ext cx="704850" cy="381000"/>
          </a:xfrm>
          <a:prstGeom prst="rect">
            <a:avLst/>
          </a:prstGeom>
          <a:noFill/>
          <a:ln>
            <a:noFill/>
          </a:ln>
        </p:spPr>
      </p:pic>
      <p:pic>
        <p:nvPicPr>
          <p:cNvPr id="148" name="Google Shape;148;gd24a6ffa57_0_64"/>
          <p:cNvPicPr preferRelativeResize="0"/>
          <p:nvPr/>
        </p:nvPicPr>
        <p:blipFill rotWithShape="1">
          <a:blip r:embed="rId4">
            <a:alphaModFix/>
          </a:blip>
          <a:srcRect/>
          <a:stretch/>
        </p:blipFill>
        <p:spPr>
          <a:xfrm>
            <a:off x="7038021" y="140268"/>
            <a:ext cx="704850" cy="381000"/>
          </a:xfrm>
          <a:prstGeom prst="rect">
            <a:avLst/>
          </a:prstGeom>
          <a:noFill/>
          <a:ln>
            <a:noFill/>
          </a:ln>
        </p:spPr>
      </p:pic>
      <p:pic>
        <p:nvPicPr>
          <p:cNvPr id="149" name="Google Shape;149;gd24a6ffa57_0_64"/>
          <p:cNvPicPr preferRelativeResize="0"/>
          <p:nvPr/>
        </p:nvPicPr>
        <p:blipFill rotWithShape="1">
          <a:blip r:embed="rId4">
            <a:alphaModFix/>
          </a:blip>
          <a:srcRect/>
          <a:stretch/>
        </p:blipFill>
        <p:spPr>
          <a:xfrm>
            <a:off x="6338886" y="4136832"/>
            <a:ext cx="704850" cy="381000"/>
          </a:xfrm>
          <a:prstGeom prst="rect">
            <a:avLst/>
          </a:prstGeom>
          <a:noFill/>
          <a:ln>
            <a:noFill/>
          </a:ln>
        </p:spPr>
      </p:pic>
      <p:sp>
        <p:nvSpPr>
          <p:cNvPr id="150" name="Google Shape;150;gd24a6ffa57_0_64"/>
          <p:cNvSpPr txBox="1"/>
          <p:nvPr/>
        </p:nvSpPr>
        <p:spPr>
          <a:xfrm>
            <a:off x="8088050" y="1112580"/>
            <a:ext cx="73152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FF0000"/>
                </a:solidFill>
                <a:latin typeface="Arial"/>
                <a:ea typeface="Arial"/>
                <a:cs typeface="Arial"/>
                <a:sym typeface="Arial"/>
              </a:rPr>
              <a:t>Feedback</a:t>
            </a:r>
            <a:endParaRPr/>
          </a:p>
        </p:txBody>
      </p:sp>
      <p:sp>
        <p:nvSpPr>
          <p:cNvPr id="151" name="Google Shape;151;gd24a6ffa57_0_64"/>
          <p:cNvSpPr txBox="1"/>
          <p:nvPr/>
        </p:nvSpPr>
        <p:spPr>
          <a:xfrm>
            <a:off x="7391394" y="405852"/>
            <a:ext cx="73152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FF0000"/>
                </a:solidFill>
                <a:latin typeface="Arial"/>
                <a:ea typeface="Arial"/>
                <a:cs typeface="Arial"/>
                <a:sym typeface="Arial"/>
              </a:rPr>
              <a:t>Feedback</a:t>
            </a:r>
            <a:endParaRPr/>
          </a:p>
        </p:txBody>
      </p:sp>
      <p:sp>
        <p:nvSpPr>
          <p:cNvPr id="152" name="Google Shape;152;gd24a6ffa57_0_64"/>
          <p:cNvSpPr txBox="1"/>
          <p:nvPr/>
        </p:nvSpPr>
        <p:spPr>
          <a:xfrm>
            <a:off x="5299804" y="602736"/>
            <a:ext cx="73152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FF0000"/>
                </a:solidFill>
                <a:latin typeface="Arial"/>
                <a:ea typeface="Arial"/>
                <a:cs typeface="Arial"/>
                <a:sym typeface="Arial"/>
              </a:rPr>
              <a:t>Feedback</a:t>
            </a:r>
            <a:endParaRPr/>
          </a:p>
        </p:txBody>
      </p:sp>
      <p:sp>
        <p:nvSpPr>
          <p:cNvPr id="153" name="Google Shape;153;gd24a6ffa57_0_64"/>
          <p:cNvSpPr txBox="1"/>
          <p:nvPr/>
        </p:nvSpPr>
        <p:spPr>
          <a:xfrm>
            <a:off x="6206111" y="680616"/>
            <a:ext cx="73152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FF0000"/>
                </a:solidFill>
                <a:latin typeface="Arial"/>
                <a:ea typeface="Arial"/>
                <a:cs typeface="Arial"/>
                <a:sym typeface="Arial"/>
              </a:rPr>
              <a:t>Feedback</a:t>
            </a:r>
            <a:endParaRPr/>
          </a:p>
        </p:txBody>
      </p:sp>
      <p:sp>
        <p:nvSpPr>
          <p:cNvPr id="154" name="Google Shape;154;gd24a6ffa57_0_64"/>
          <p:cNvSpPr txBox="1"/>
          <p:nvPr/>
        </p:nvSpPr>
        <p:spPr>
          <a:xfrm>
            <a:off x="7596948" y="4054656"/>
            <a:ext cx="73152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FF0000"/>
                </a:solidFill>
                <a:latin typeface="Arial"/>
                <a:ea typeface="Arial"/>
                <a:cs typeface="Arial"/>
                <a:sym typeface="Arial"/>
              </a:rPr>
              <a:t>Feedback</a:t>
            </a:r>
            <a:endParaRPr/>
          </a:p>
        </p:txBody>
      </p:sp>
      <p:sp>
        <p:nvSpPr>
          <p:cNvPr id="155" name="Google Shape;155;gd24a6ffa57_0_64"/>
          <p:cNvSpPr txBox="1"/>
          <p:nvPr/>
        </p:nvSpPr>
        <p:spPr>
          <a:xfrm>
            <a:off x="5633274" y="4328568"/>
            <a:ext cx="73152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FF0000"/>
                </a:solidFill>
                <a:latin typeface="Arial"/>
                <a:ea typeface="Arial"/>
                <a:cs typeface="Arial"/>
                <a:sym typeface="Arial"/>
              </a:rPr>
              <a:t>Feedback</a:t>
            </a:r>
            <a:endParaRPr/>
          </a:p>
        </p:txBody>
      </p:sp>
      <p:sp>
        <p:nvSpPr>
          <p:cNvPr id="156" name="Google Shape;156;gd24a6ffa57_0_64"/>
          <p:cNvSpPr txBox="1"/>
          <p:nvPr/>
        </p:nvSpPr>
        <p:spPr>
          <a:xfrm>
            <a:off x="6031324" y="3476772"/>
            <a:ext cx="73152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FF0000"/>
                </a:solidFill>
                <a:latin typeface="Arial"/>
                <a:ea typeface="Arial"/>
                <a:cs typeface="Arial"/>
                <a:sym typeface="Arial"/>
              </a:rPr>
              <a:t>Feedback</a:t>
            </a:r>
            <a:endParaRPr/>
          </a:p>
        </p:txBody>
      </p:sp>
      <p:sp>
        <p:nvSpPr>
          <p:cNvPr id="157" name="Google Shape;157;gd24a6ffa57_0_64"/>
          <p:cNvSpPr txBox="1"/>
          <p:nvPr/>
        </p:nvSpPr>
        <p:spPr>
          <a:xfrm>
            <a:off x="7781053" y="3726396"/>
            <a:ext cx="85668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accent3"/>
                </a:solidFill>
                <a:latin typeface="Arial"/>
                <a:ea typeface="Arial"/>
                <a:cs typeface="Arial"/>
                <a:sym typeface="Arial"/>
              </a:rPr>
              <a:t>Recognition</a:t>
            </a:r>
            <a:endParaRPr/>
          </a:p>
        </p:txBody>
      </p:sp>
      <p:sp>
        <p:nvSpPr>
          <p:cNvPr id="158" name="Google Shape;158;gd24a6ffa57_0_64"/>
          <p:cNvSpPr txBox="1"/>
          <p:nvPr/>
        </p:nvSpPr>
        <p:spPr>
          <a:xfrm>
            <a:off x="6709504" y="566640"/>
            <a:ext cx="85668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accent3"/>
                </a:solidFill>
                <a:latin typeface="Arial"/>
                <a:ea typeface="Arial"/>
                <a:cs typeface="Arial"/>
                <a:sym typeface="Arial"/>
              </a:rPr>
              <a:t>Recognition</a:t>
            </a:r>
            <a:endParaRPr/>
          </a:p>
        </p:txBody>
      </p:sp>
      <p:sp>
        <p:nvSpPr>
          <p:cNvPr id="159" name="Google Shape;159;gd24a6ffa57_0_64"/>
          <p:cNvSpPr txBox="1"/>
          <p:nvPr/>
        </p:nvSpPr>
        <p:spPr>
          <a:xfrm>
            <a:off x="5482206" y="96972"/>
            <a:ext cx="85668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accent3"/>
                </a:solidFill>
                <a:latin typeface="Arial"/>
                <a:ea typeface="Arial"/>
                <a:cs typeface="Arial"/>
                <a:sym typeface="Arial"/>
              </a:rPr>
              <a:t>Recognition</a:t>
            </a:r>
            <a:endParaRPr/>
          </a:p>
        </p:txBody>
      </p:sp>
      <p:sp>
        <p:nvSpPr>
          <p:cNvPr id="160" name="Google Shape;160;gd24a6ffa57_0_64"/>
          <p:cNvSpPr txBox="1"/>
          <p:nvPr/>
        </p:nvSpPr>
        <p:spPr>
          <a:xfrm>
            <a:off x="6996873" y="4443984"/>
            <a:ext cx="85668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accent3"/>
                </a:solidFill>
                <a:latin typeface="Arial"/>
                <a:ea typeface="Arial"/>
                <a:cs typeface="Arial"/>
                <a:sym typeface="Arial"/>
              </a:rPr>
              <a:t>Recognition</a:t>
            </a:r>
            <a:endParaRPr/>
          </a:p>
        </p:txBody>
      </p:sp>
      <p:sp>
        <p:nvSpPr>
          <p:cNvPr id="161" name="Google Shape;161;gd24a6ffa57_0_64"/>
          <p:cNvSpPr txBox="1"/>
          <p:nvPr/>
        </p:nvSpPr>
        <p:spPr>
          <a:xfrm>
            <a:off x="5569459" y="3733572"/>
            <a:ext cx="85668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chemeClr val="accent3"/>
                </a:solidFill>
                <a:latin typeface="Arial"/>
                <a:ea typeface="Arial"/>
                <a:cs typeface="Arial"/>
                <a:sym typeface="Arial"/>
              </a:rPr>
              <a:t>Recognition</a:t>
            </a:r>
            <a:endParaRPr/>
          </a:p>
        </p:txBody>
      </p:sp>
      <p:cxnSp>
        <p:nvCxnSpPr>
          <p:cNvPr id="162" name="Google Shape;162;gd24a6ffa57_0_64"/>
          <p:cNvCxnSpPr/>
          <p:nvPr/>
        </p:nvCxnSpPr>
        <p:spPr>
          <a:xfrm>
            <a:off x="8786993" y="2353812"/>
            <a:ext cx="283464" cy="0"/>
          </a:xfrm>
          <a:prstGeom prst="straightConnector1">
            <a:avLst/>
          </a:prstGeom>
          <a:noFill/>
          <a:ln w="38100" cap="flat" cmpd="sng">
            <a:solidFill>
              <a:srgbClr val="C5D8F1"/>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d509abf193_1_13"/>
          <p:cNvSpPr txBox="1">
            <a:spLocks noGrp="1"/>
          </p:cNvSpPr>
          <p:nvPr>
            <p:ph type="title"/>
          </p:nvPr>
        </p:nvSpPr>
        <p:spPr>
          <a:xfrm>
            <a:off x="457200" y="911904"/>
            <a:ext cx="82296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69" name="Google Shape;169;gd509abf193_1_13"/>
          <p:cNvSpPr txBox="1">
            <a:spLocks noGrp="1"/>
          </p:cNvSpPr>
          <p:nvPr>
            <p:ph type="body" idx="1"/>
          </p:nvPr>
        </p:nvSpPr>
        <p:spPr>
          <a:xfrm>
            <a:off x="457200" y="1648487"/>
            <a:ext cx="8229600" cy="2946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70" name="Google Shape;170;gd509abf193_1_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d88b8e8752_0_0"/>
          <p:cNvSpPr txBox="1">
            <a:spLocks noGrp="1"/>
          </p:cNvSpPr>
          <p:nvPr>
            <p:ph type="title"/>
          </p:nvPr>
        </p:nvSpPr>
        <p:spPr>
          <a:xfrm>
            <a:off x="457200" y="739579"/>
            <a:ext cx="82296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Individual Plan of Work</a:t>
            </a:r>
            <a:endParaRPr/>
          </a:p>
        </p:txBody>
      </p:sp>
      <p:sp>
        <p:nvSpPr>
          <p:cNvPr id="177" name="Google Shape;177;gd88b8e8752_0_0"/>
          <p:cNvSpPr txBox="1">
            <a:spLocks noGrp="1"/>
          </p:cNvSpPr>
          <p:nvPr>
            <p:ph type="body" idx="1"/>
          </p:nvPr>
        </p:nvSpPr>
        <p:spPr>
          <a:xfrm>
            <a:off x="457200" y="1484725"/>
            <a:ext cx="8229600" cy="31098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Long-range (1-5 yr) comprehensive program plan that can be modified annually as necessary.</a:t>
            </a:r>
            <a:endParaRPr/>
          </a:p>
          <a:p>
            <a:pPr marL="457200" lvl="0" indent="-342900" algn="l" rtl="0">
              <a:spcBef>
                <a:spcPts val="0"/>
              </a:spcBef>
              <a:spcAft>
                <a:spcPts val="0"/>
              </a:spcAft>
              <a:buSzPts val="1800"/>
              <a:buChar char="•"/>
            </a:pPr>
            <a:r>
              <a:rPr lang="en-US"/>
              <a:t>The plan of work identifies the problem being addressed, who will be served by the program, any program partners, the program goal and outcomes, program activities, an evaluation plan, and marketing plan.</a:t>
            </a:r>
            <a:endParaRPr/>
          </a:p>
          <a:p>
            <a:pPr marL="457200" lvl="0" indent="-342900" algn="l" rtl="0">
              <a:spcBef>
                <a:spcPts val="0"/>
              </a:spcBef>
              <a:spcAft>
                <a:spcPts val="0"/>
              </a:spcAft>
              <a:buSzPts val="1800"/>
              <a:buChar char="•"/>
            </a:pPr>
            <a:r>
              <a:rPr lang="en-US"/>
              <a:t>A plan is developed for each of the major program areas.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cd0cc29d84_0_12"/>
          <p:cNvSpPr txBox="1">
            <a:spLocks noGrp="1"/>
          </p:cNvSpPr>
          <p:nvPr>
            <p:ph type="title"/>
          </p:nvPr>
        </p:nvSpPr>
        <p:spPr>
          <a:xfrm>
            <a:off x="651575" y="780654"/>
            <a:ext cx="82296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Resources Available</a:t>
            </a:r>
            <a:endParaRPr/>
          </a:p>
          <a:p>
            <a:pPr marL="0" lvl="0" indent="0" algn="ctr" rtl="0">
              <a:lnSpc>
                <a:spcPct val="100000"/>
              </a:lnSpc>
              <a:spcBef>
                <a:spcPts val="0"/>
              </a:spcBef>
              <a:spcAft>
                <a:spcPts val="0"/>
              </a:spcAft>
              <a:buSzPts val="1400"/>
              <a:buNone/>
            </a:pPr>
            <a:r>
              <a:rPr lang="en-US"/>
              <a:t>https://evaluation.ces.ncsu.edu/xpm/</a:t>
            </a:r>
            <a:endParaRPr/>
          </a:p>
        </p:txBody>
      </p:sp>
      <p:sp>
        <p:nvSpPr>
          <p:cNvPr id="184" name="Google Shape;184;gcd0cc29d84_0_12"/>
          <p:cNvSpPr txBox="1">
            <a:spLocks noGrp="1"/>
          </p:cNvSpPr>
          <p:nvPr>
            <p:ph type="body" idx="1"/>
          </p:nvPr>
        </p:nvSpPr>
        <p:spPr>
          <a:xfrm>
            <a:off x="132800" y="1433750"/>
            <a:ext cx="6171000" cy="271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a:p>
          <a:p>
            <a:pPr marL="457200" lvl="0" indent="-342900" algn="l" rtl="0">
              <a:lnSpc>
                <a:spcPct val="100000"/>
              </a:lnSpc>
              <a:spcBef>
                <a:spcPts val="1000"/>
              </a:spcBef>
              <a:spcAft>
                <a:spcPts val="0"/>
              </a:spcAft>
              <a:buSzPts val="1800"/>
              <a:buChar char="●"/>
            </a:pPr>
            <a:r>
              <a:rPr lang="en-US"/>
              <a:t>Statewide Program Goals and Objectives </a:t>
            </a:r>
            <a:endParaRPr/>
          </a:p>
          <a:p>
            <a:pPr marL="457200" lvl="0" indent="-342900" algn="l" rtl="0">
              <a:lnSpc>
                <a:spcPct val="100000"/>
              </a:lnSpc>
              <a:spcBef>
                <a:spcPts val="1000"/>
              </a:spcBef>
              <a:spcAft>
                <a:spcPts val="0"/>
              </a:spcAft>
              <a:buSzPts val="1800"/>
              <a:buChar char="●"/>
            </a:pPr>
            <a:r>
              <a:rPr lang="en-US"/>
              <a:t>Guidelines for Writing an Individual Plan of Work</a:t>
            </a:r>
            <a:endParaRPr/>
          </a:p>
          <a:p>
            <a:pPr marL="457200" lvl="0" indent="-342900" algn="l" rtl="0">
              <a:lnSpc>
                <a:spcPct val="100000"/>
              </a:lnSpc>
              <a:spcBef>
                <a:spcPts val="1000"/>
              </a:spcBef>
              <a:spcAft>
                <a:spcPts val="1000"/>
              </a:spcAft>
              <a:buSzPts val="1800"/>
              <a:buChar char="●"/>
            </a:pPr>
            <a:r>
              <a:rPr lang="en-US"/>
              <a:t>Individual Plan of Work worksheet</a:t>
            </a:r>
            <a:endParaRPr/>
          </a:p>
        </p:txBody>
      </p:sp>
      <p:pic>
        <p:nvPicPr>
          <p:cNvPr id="185" name="Google Shape;185;gcd0cc29d84_0_12"/>
          <p:cNvPicPr preferRelativeResize="0"/>
          <p:nvPr/>
        </p:nvPicPr>
        <p:blipFill rotWithShape="1">
          <a:blip r:embed="rId3">
            <a:alphaModFix/>
          </a:blip>
          <a:srcRect/>
          <a:stretch/>
        </p:blipFill>
        <p:spPr>
          <a:xfrm>
            <a:off x="5925325" y="1725050"/>
            <a:ext cx="3397650" cy="2714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d88b8e8752_0_6"/>
          <p:cNvSpPr txBox="1">
            <a:spLocks noGrp="1"/>
          </p:cNvSpPr>
          <p:nvPr>
            <p:ph type="title"/>
          </p:nvPr>
        </p:nvSpPr>
        <p:spPr>
          <a:xfrm>
            <a:off x="457200" y="646754"/>
            <a:ext cx="82296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2021-2024 Statewide Goals - ANR</a:t>
            </a:r>
            <a:endParaRPr/>
          </a:p>
        </p:txBody>
      </p:sp>
      <p:sp>
        <p:nvSpPr>
          <p:cNvPr id="192" name="Google Shape;192;gd88b8e8752_0_6"/>
          <p:cNvSpPr txBox="1">
            <a:spLocks noGrp="1"/>
          </p:cNvSpPr>
          <p:nvPr>
            <p:ph type="body" idx="1"/>
          </p:nvPr>
        </p:nvSpPr>
        <p:spPr>
          <a:xfrm>
            <a:off x="457200" y="1214124"/>
            <a:ext cx="8229600" cy="3294600"/>
          </a:xfrm>
          <a:prstGeom prst="rect">
            <a:avLst/>
          </a:prstGeom>
        </p:spPr>
        <p:txBody>
          <a:bodyPr spcFirstLastPara="1" wrap="square" lIns="91425" tIns="45700" rIns="91425" bIns="45700" anchor="t" anchorCtr="0">
            <a:noAutofit/>
          </a:bodyPr>
          <a:lstStyle/>
          <a:p>
            <a:pPr marL="457200" lvl="0" indent="-349250" algn="l" rtl="0">
              <a:spcBef>
                <a:spcPts val="360"/>
              </a:spcBef>
              <a:spcAft>
                <a:spcPts val="0"/>
              </a:spcAft>
              <a:buSzPts val="1900"/>
              <a:buAutoNum type="arabicPeriod"/>
            </a:pPr>
            <a:r>
              <a:rPr lang="en-US" sz="1900"/>
              <a:t>Improve crop production efficiency through increased yields, improved quality, and decreased input costs.</a:t>
            </a:r>
            <a:endParaRPr sz="1900"/>
          </a:p>
          <a:p>
            <a:pPr marL="457200" lvl="0" indent="-349250" algn="l" rtl="0">
              <a:spcBef>
                <a:spcPts val="0"/>
              </a:spcBef>
              <a:spcAft>
                <a:spcPts val="0"/>
              </a:spcAft>
              <a:buSzPts val="1900"/>
              <a:buAutoNum type="arabicPeriod"/>
            </a:pPr>
            <a:r>
              <a:rPr lang="en-US" sz="1900"/>
              <a:t>Increase profitability of animal agriculture, equine, and forage production.</a:t>
            </a:r>
            <a:endParaRPr sz="1900"/>
          </a:p>
          <a:p>
            <a:pPr marL="457200" lvl="0" indent="-349250" algn="l" rtl="0">
              <a:spcBef>
                <a:spcPts val="0"/>
              </a:spcBef>
              <a:spcAft>
                <a:spcPts val="0"/>
              </a:spcAft>
              <a:buSzPts val="1900"/>
              <a:buAutoNum type="arabicPeriod"/>
            </a:pPr>
            <a:r>
              <a:rPr lang="en-US" sz="1900"/>
              <a:t>Increase profitability and efficiency across all areas of the horticulture industry through adoption of recommended Best Management Practices (BMPs).</a:t>
            </a:r>
            <a:endParaRPr sz="1900"/>
          </a:p>
          <a:p>
            <a:pPr marL="457200" lvl="0" indent="-349250" algn="l" rtl="0">
              <a:spcBef>
                <a:spcPts val="0"/>
              </a:spcBef>
              <a:spcAft>
                <a:spcPts val="0"/>
              </a:spcAft>
              <a:buSzPts val="1900"/>
              <a:buAutoNum type="arabicPeriod"/>
            </a:pPr>
            <a:r>
              <a:rPr lang="en-US" sz="1900"/>
              <a:t>Enhance food safety throughout the supply chain through producer and consumer-based programming aimed at preventing food safety hazards.</a:t>
            </a:r>
            <a:endParaRPr sz="1900"/>
          </a:p>
          <a:p>
            <a:pPr marL="457200" lvl="0" indent="-349250" algn="l" rtl="0">
              <a:spcBef>
                <a:spcPts val="0"/>
              </a:spcBef>
              <a:spcAft>
                <a:spcPts val="0"/>
              </a:spcAft>
              <a:buSzPts val="1900"/>
              <a:buAutoNum type="arabicPeriod"/>
            </a:pPr>
            <a:r>
              <a:rPr lang="en-US" sz="1900"/>
              <a:t>Sustain the quality and diversity of North Carolina’s natural resources by conserving and protecting the environment, boosting sustainable energy and mitigating climate change.</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d88b8e8752_0_16"/>
          <p:cNvSpPr txBox="1">
            <a:spLocks noGrp="1"/>
          </p:cNvSpPr>
          <p:nvPr>
            <p:ph type="title"/>
          </p:nvPr>
        </p:nvSpPr>
        <p:spPr>
          <a:xfrm>
            <a:off x="457200" y="911904"/>
            <a:ext cx="82296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2021-2024 Statewide Goals - FCS</a:t>
            </a:r>
            <a:endParaRPr/>
          </a:p>
        </p:txBody>
      </p:sp>
      <p:sp>
        <p:nvSpPr>
          <p:cNvPr id="199" name="Google Shape;199;gd88b8e8752_0_16"/>
          <p:cNvSpPr txBox="1">
            <a:spLocks noGrp="1"/>
          </p:cNvSpPr>
          <p:nvPr>
            <p:ph type="body" idx="1"/>
          </p:nvPr>
        </p:nvSpPr>
        <p:spPr>
          <a:xfrm>
            <a:off x="457200" y="1648487"/>
            <a:ext cx="8229600" cy="2946000"/>
          </a:xfrm>
          <a:prstGeom prst="rect">
            <a:avLst/>
          </a:prstGeom>
        </p:spPr>
        <p:txBody>
          <a:bodyPr spcFirstLastPara="1" wrap="square" lIns="91425" tIns="45700" rIns="91425" bIns="45700" anchor="t" anchorCtr="0">
            <a:noAutofit/>
          </a:bodyPr>
          <a:lstStyle/>
          <a:p>
            <a:pPr marL="457200" lvl="0" indent="-349250" algn="l" rtl="0">
              <a:spcBef>
                <a:spcPts val="360"/>
              </a:spcBef>
              <a:spcAft>
                <a:spcPts val="0"/>
              </a:spcAft>
              <a:buSzPts val="1900"/>
              <a:buAutoNum type="arabicPeriod"/>
            </a:pPr>
            <a:r>
              <a:rPr lang="en-US" sz="1900"/>
              <a:t>Enhance food safety throughout the supply chain through producer and consumer-based programming aimed at preventing food safety hazards.</a:t>
            </a:r>
            <a:endParaRPr sz="1900"/>
          </a:p>
          <a:p>
            <a:pPr marL="457200" lvl="0" indent="-349250" algn="l" rtl="0">
              <a:spcBef>
                <a:spcPts val="0"/>
              </a:spcBef>
              <a:spcAft>
                <a:spcPts val="0"/>
              </a:spcAft>
              <a:buSzPts val="1900"/>
              <a:buAutoNum type="arabicPeriod"/>
            </a:pPr>
            <a:r>
              <a:rPr lang="en-US" sz="1900"/>
              <a:t>Reduce chronic disease risk and food insecurity by promoting policies, environments, and education that sustain healthy behaviors through the consumption of healthy diets, active lifestyles, access to nutritious food and the achievement and maintenance of healthy body weights.</a:t>
            </a:r>
            <a:endParaRPr sz="1900"/>
          </a:p>
          <a:p>
            <a:pPr marL="457200" lvl="0" indent="-349250" algn="l" rtl="0">
              <a:spcBef>
                <a:spcPts val="0"/>
              </a:spcBef>
              <a:spcAft>
                <a:spcPts val="0"/>
              </a:spcAft>
              <a:buSzPts val="1900"/>
              <a:buAutoNum type="arabicPeriod"/>
            </a:pPr>
            <a:r>
              <a:rPr lang="en-US" sz="1900"/>
              <a:t>Empower individuals and families to build healthy lives and achieve optimal social and economic wellbeing</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d88b8e8752_0_25"/>
          <p:cNvSpPr txBox="1">
            <a:spLocks noGrp="1"/>
          </p:cNvSpPr>
          <p:nvPr>
            <p:ph type="title"/>
          </p:nvPr>
        </p:nvSpPr>
        <p:spPr>
          <a:xfrm>
            <a:off x="457200" y="911904"/>
            <a:ext cx="82296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2021-2024 Statewide Goals - 4-H</a:t>
            </a:r>
            <a:endParaRPr/>
          </a:p>
        </p:txBody>
      </p:sp>
      <p:sp>
        <p:nvSpPr>
          <p:cNvPr id="206" name="Google Shape;206;gd88b8e8752_0_25"/>
          <p:cNvSpPr txBox="1">
            <a:spLocks noGrp="1"/>
          </p:cNvSpPr>
          <p:nvPr>
            <p:ph type="body" idx="1"/>
          </p:nvPr>
        </p:nvSpPr>
        <p:spPr>
          <a:xfrm>
            <a:off x="457200" y="1648487"/>
            <a:ext cx="8229600" cy="2946000"/>
          </a:xfrm>
          <a:prstGeom prst="rect">
            <a:avLst/>
          </a:prstGeom>
        </p:spPr>
        <p:txBody>
          <a:bodyPr spcFirstLastPara="1" wrap="square" lIns="91425" tIns="45700" rIns="91425" bIns="45700" anchor="t" anchorCtr="0">
            <a:noAutofit/>
          </a:bodyPr>
          <a:lstStyle/>
          <a:p>
            <a:pPr marL="457200" lvl="0" indent="-349250" algn="l" rtl="0">
              <a:spcBef>
                <a:spcPts val="360"/>
              </a:spcBef>
              <a:spcAft>
                <a:spcPts val="0"/>
              </a:spcAft>
              <a:buSzPts val="1900"/>
              <a:buAutoNum type="arabicPeriod"/>
            </a:pPr>
            <a:r>
              <a:rPr lang="en-US" sz="1900"/>
              <a:t>Provide opportunities for all youth, ages 5 – 18, to identify their passions or Spark and develop life-skills that prepare them for future success. </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d88b8e8752_0_32"/>
          <p:cNvSpPr txBox="1">
            <a:spLocks noGrp="1"/>
          </p:cNvSpPr>
          <p:nvPr>
            <p:ph type="title"/>
          </p:nvPr>
        </p:nvSpPr>
        <p:spPr>
          <a:xfrm>
            <a:off x="457200" y="752804"/>
            <a:ext cx="82296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2021-2024 Statewide Goals - CRD</a:t>
            </a:r>
            <a:endParaRPr/>
          </a:p>
        </p:txBody>
      </p:sp>
      <p:sp>
        <p:nvSpPr>
          <p:cNvPr id="213" name="Google Shape;213;gd88b8e8752_0_32"/>
          <p:cNvSpPr txBox="1">
            <a:spLocks noGrp="1"/>
          </p:cNvSpPr>
          <p:nvPr>
            <p:ph type="body" idx="1"/>
          </p:nvPr>
        </p:nvSpPr>
        <p:spPr>
          <a:xfrm>
            <a:off x="457200" y="1471474"/>
            <a:ext cx="8229600" cy="3123000"/>
          </a:xfrm>
          <a:prstGeom prst="rect">
            <a:avLst/>
          </a:prstGeom>
        </p:spPr>
        <p:txBody>
          <a:bodyPr spcFirstLastPara="1" wrap="square" lIns="91425" tIns="45700" rIns="91425" bIns="45700" anchor="t" anchorCtr="0">
            <a:noAutofit/>
          </a:bodyPr>
          <a:lstStyle/>
          <a:p>
            <a:pPr marL="457200" lvl="0" indent="-349250" algn="l" rtl="0">
              <a:spcBef>
                <a:spcPts val="360"/>
              </a:spcBef>
              <a:spcAft>
                <a:spcPts val="0"/>
              </a:spcAft>
              <a:buSzPts val="1900"/>
              <a:buAutoNum type="arabicPeriod"/>
            </a:pPr>
            <a:r>
              <a:rPr lang="en-US" sz="1900"/>
              <a:t>Catalyze NC’s local economies to be attractive places to live, work, and play.</a:t>
            </a:r>
            <a:endParaRPr sz="1900"/>
          </a:p>
          <a:p>
            <a:pPr marL="457200" lvl="0" indent="-349250" algn="l" rtl="0">
              <a:spcBef>
                <a:spcPts val="0"/>
              </a:spcBef>
              <a:spcAft>
                <a:spcPts val="0"/>
              </a:spcAft>
              <a:buSzPts val="1900"/>
              <a:buAutoNum type="arabicPeriod"/>
            </a:pPr>
            <a:r>
              <a:rPr lang="en-US" sz="1900"/>
              <a:t>Amplify capacity of NC’s leaders, organizations and communities to ensure sustainable and equitable prosperity for all North Carolinians.</a:t>
            </a:r>
            <a:endParaRPr sz="1900"/>
          </a:p>
          <a:p>
            <a:pPr marL="457200" lvl="0" indent="-349250" algn="l" rtl="0">
              <a:spcBef>
                <a:spcPts val="0"/>
              </a:spcBef>
              <a:spcAft>
                <a:spcPts val="0"/>
              </a:spcAft>
              <a:buSzPts val="1900"/>
              <a:buAutoNum type="arabicPeriod"/>
            </a:pPr>
            <a:r>
              <a:rPr lang="en-US" sz="1900"/>
              <a:t>Strengthen NC’s infrastructure and resilience to build on technological opportunity and meet rapidly shifting climate impacts, demographics, workforce health and safety, and consumer demands that build the future economic, health and social well-being of NC communities.</a:t>
            </a:r>
            <a:endParaRPr sz="1900"/>
          </a:p>
          <a:p>
            <a:pPr marL="457200" lvl="0" indent="-349250" algn="l" rtl="0">
              <a:spcBef>
                <a:spcPts val="0"/>
              </a:spcBef>
              <a:spcAft>
                <a:spcPts val="0"/>
              </a:spcAft>
              <a:buSzPts val="1900"/>
              <a:buAutoNum type="arabicPeriod"/>
            </a:pPr>
            <a:r>
              <a:rPr lang="en-US" sz="1900"/>
              <a:t>Create opportunities for resilient local food systems that promote increased production, processing, marketing, and consumption of food that is grown, caught, and raised within North Carolina.</a:t>
            </a: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gcc74ede02d_0_13"/>
          <p:cNvPicPr preferRelativeResize="0"/>
          <p:nvPr/>
        </p:nvPicPr>
        <p:blipFill>
          <a:blip r:embed="rId3">
            <a:alphaModFix/>
          </a:blip>
          <a:stretch>
            <a:fillRect/>
          </a:stretch>
        </p:blipFill>
        <p:spPr>
          <a:xfrm>
            <a:off x="162600" y="98900"/>
            <a:ext cx="8608375" cy="4945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cde3869b24_0_1"/>
          <p:cNvPicPr preferRelativeResize="0"/>
          <p:nvPr/>
        </p:nvPicPr>
        <p:blipFill rotWithShape="1">
          <a:blip r:embed="rId3">
            <a:alphaModFix/>
          </a:blip>
          <a:srcRect/>
          <a:stretch/>
        </p:blipFill>
        <p:spPr>
          <a:xfrm>
            <a:off x="152400" y="594906"/>
            <a:ext cx="8991600" cy="2844028"/>
          </a:xfrm>
          <a:prstGeom prst="rect">
            <a:avLst/>
          </a:prstGeom>
          <a:noFill/>
          <a:ln>
            <a:noFill/>
          </a:ln>
        </p:spPr>
      </p:pic>
      <p:pic>
        <p:nvPicPr>
          <p:cNvPr id="226" name="Google Shape;226;gcde3869b24_0_1" descr="Untitled"/>
          <p:cNvPicPr preferRelativeResize="0"/>
          <p:nvPr/>
        </p:nvPicPr>
        <p:blipFill rotWithShape="1">
          <a:blip r:embed="rId4">
            <a:alphaModFix/>
          </a:blip>
          <a:srcRect/>
          <a:stretch/>
        </p:blipFill>
        <p:spPr>
          <a:xfrm>
            <a:off x="378823" y="3549106"/>
            <a:ext cx="5791200" cy="139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d24a6ffa57_0_51"/>
          <p:cNvSpPr txBox="1">
            <a:spLocks noGrp="1"/>
          </p:cNvSpPr>
          <p:nvPr>
            <p:ph type="ctrTitle"/>
          </p:nvPr>
        </p:nvSpPr>
        <p:spPr>
          <a:xfrm>
            <a:off x="3181550" y="45325"/>
            <a:ext cx="5898900" cy="695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Permanent Marker"/>
                <a:ea typeface="Permanent Marker"/>
                <a:cs typeface="Permanent Marker"/>
                <a:sym typeface="Permanent Marker"/>
              </a:rPr>
              <a:t>Change is a Process...</a:t>
            </a:r>
            <a:endParaRPr>
              <a:latin typeface="Permanent Marker"/>
              <a:ea typeface="Permanent Marker"/>
              <a:cs typeface="Permanent Marker"/>
              <a:sym typeface="Permanent Marker"/>
            </a:endParaRPr>
          </a:p>
        </p:txBody>
      </p:sp>
      <p:pic>
        <p:nvPicPr>
          <p:cNvPr id="85" name="Google Shape;85;gd24a6ffa57_0_51"/>
          <p:cNvPicPr preferRelativeResize="0"/>
          <p:nvPr/>
        </p:nvPicPr>
        <p:blipFill rotWithShape="1">
          <a:blip r:embed="rId3">
            <a:alphaModFix/>
          </a:blip>
          <a:srcRect/>
          <a:stretch/>
        </p:blipFill>
        <p:spPr>
          <a:xfrm>
            <a:off x="152400" y="740725"/>
            <a:ext cx="5415300" cy="4250375"/>
          </a:xfrm>
          <a:prstGeom prst="rect">
            <a:avLst/>
          </a:prstGeom>
          <a:noFill/>
          <a:ln>
            <a:noFill/>
          </a:ln>
        </p:spPr>
      </p:pic>
      <p:sp>
        <p:nvSpPr>
          <p:cNvPr id="86" name="Google Shape;86;gd24a6ffa57_0_51"/>
          <p:cNvSpPr txBox="1"/>
          <p:nvPr/>
        </p:nvSpPr>
        <p:spPr>
          <a:xfrm>
            <a:off x="5687025" y="1060525"/>
            <a:ext cx="3287400" cy="2986200"/>
          </a:xfrm>
          <a:prstGeom prst="rect">
            <a:avLst/>
          </a:prstGeom>
          <a:gradFill>
            <a:gsLst>
              <a:gs pos="0">
                <a:srgbClr val="DB0000"/>
              </a:gs>
              <a:gs pos="100000">
                <a:srgbClr val="540303"/>
              </a:gs>
            </a:gsLst>
            <a:path path="circle">
              <a:fillToRect l="50000" t="50000" r="50000" b="50000"/>
            </a:path>
            <a:tileRect/>
          </a:gra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rgbClr val="FFFFFF"/>
                </a:solidFill>
                <a:latin typeface="Permanent Marker"/>
                <a:ea typeface="Permanent Marker"/>
                <a:cs typeface="Permanent Marker"/>
                <a:sym typeface="Permanent Marker"/>
              </a:rPr>
              <a:t>There may be bumps and bruises along the way.</a:t>
            </a:r>
            <a:endParaRPr sz="2600" b="0" i="0" u="none" strike="noStrike" cap="none">
              <a:solidFill>
                <a:srgbClr val="FFFFFF"/>
              </a:solidFill>
              <a:latin typeface="Permanent Marker"/>
              <a:ea typeface="Permanent Marker"/>
              <a:cs typeface="Permanent Marker"/>
              <a:sym typeface="Permanent Marker"/>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FFFFFF"/>
              </a:solidFill>
              <a:latin typeface="Permanent Marker"/>
              <a:ea typeface="Permanent Marker"/>
              <a:cs typeface="Permanent Marker"/>
              <a:sym typeface="Permanent Marker"/>
            </a:endParaRPr>
          </a:p>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rgbClr val="FFFFFF"/>
                </a:solidFill>
                <a:latin typeface="Permanent Marker"/>
                <a:ea typeface="Permanent Marker"/>
                <a:cs typeface="Permanent Marker"/>
                <a:sym typeface="Permanent Marker"/>
              </a:rPr>
              <a:t>But in the end it will be worth the effort.</a:t>
            </a:r>
            <a:endParaRPr sz="2600" b="0" i="0" u="none" strike="noStrike" cap="none">
              <a:solidFill>
                <a:srgbClr val="FFFFFF"/>
              </a:solidFill>
              <a:latin typeface="Permanent Marker"/>
              <a:ea typeface="Permanent Marker"/>
              <a:cs typeface="Permanent Marker"/>
              <a:sym typeface="Permanent Mark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gcc74ede02d_0_20"/>
          <p:cNvPicPr preferRelativeResize="0"/>
          <p:nvPr/>
        </p:nvPicPr>
        <p:blipFill>
          <a:blip r:embed="rId3">
            <a:alphaModFix/>
          </a:blip>
          <a:stretch>
            <a:fillRect/>
          </a:stretch>
        </p:blipFill>
        <p:spPr>
          <a:xfrm>
            <a:off x="108075" y="181075"/>
            <a:ext cx="8927850" cy="4390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gcc74ede02d_0_25"/>
          <p:cNvPicPr preferRelativeResize="0"/>
          <p:nvPr/>
        </p:nvPicPr>
        <p:blipFill>
          <a:blip r:embed="rId3">
            <a:alphaModFix/>
          </a:blip>
          <a:stretch>
            <a:fillRect/>
          </a:stretch>
        </p:blipFill>
        <p:spPr>
          <a:xfrm>
            <a:off x="181100" y="75000"/>
            <a:ext cx="8589875" cy="4993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gd509abf193_1_20"/>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cd0cc29d84_0_92"/>
          <p:cNvSpPr txBox="1">
            <a:spLocks noGrp="1"/>
          </p:cNvSpPr>
          <p:nvPr>
            <p:ph type="title"/>
          </p:nvPr>
        </p:nvSpPr>
        <p:spPr>
          <a:xfrm>
            <a:off x="3518421" y="284900"/>
            <a:ext cx="5481600" cy="396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400" dirty="0"/>
              <a:t>After consulting with the supervisor, the employee will enter the XPM system and list their strategies and professional development activities for the upcoming year. </a:t>
            </a:r>
            <a:endParaRPr sz="2400" dirty="0"/>
          </a:p>
          <a:p>
            <a:pPr marL="0" lvl="0" indent="0" algn="l" rtl="0">
              <a:lnSpc>
                <a:spcPct val="100000"/>
              </a:lnSpc>
              <a:spcBef>
                <a:spcPts val="0"/>
              </a:spcBef>
              <a:spcAft>
                <a:spcPts val="0"/>
              </a:spcAft>
              <a:buSzPts val="1400"/>
              <a:buNone/>
            </a:pPr>
            <a:endParaRPr sz="2400" dirty="0"/>
          </a:p>
          <a:p>
            <a:pPr marL="0" lvl="0" indent="0" algn="l" rtl="0">
              <a:lnSpc>
                <a:spcPct val="100000"/>
              </a:lnSpc>
              <a:spcBef>
                <a:spcPts val="0"/>
              </a:spcBef>
              <a:spcAft>
                <a:spcPts val="0"/>
              </a:spcAft>
              <a:buSzPts val="1400"/>
              <a:buNone/>
            </a:pPr>
            <a:r>
              <a:rPr lang="en-US" sz="2400" dirty="0"/>
              <a:t>The supervisor will then have the opportunity to make any edits and approve the XPM.</a:t>
            </a:r>
            <a:endParaRPr sz="2400" dirty="0"/>
          </a:p>
        </p:txBody>
      </p:sp>
      <p:pic>
        <p:nvPicPr>
          <p:cNvPr id="251" name="Google Shape;251;gcd0cc29d84_0_92"/>
          <p:cNvPicPr preferRelativeResize="0"/>
          <p:nvPr/>
        </p:nvPicPr>
        <p:blipFill rotWithShape="1">
          <a:blip r:embed="rId3">
            <a:alphaModFix/>
          </a:blip>
          <a:srcRect/>
          <a:stretch/>
        </p:blipFill>
        <p:spPr>
          <a:xfrm>
            <a:off x="0" y="2266850"/>
            <a:ext cx="3597449" cy="28766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cd0cc29d84_0_83"/>
          <p:cNvSpPr txBox="1">
            <a:spLocks noGrp="1"/>
          </p:cNvSpPr>
          <p:nvPr>
            <p:ph type="title"/>
          </p:nvPr>
        </p:nvSpPr>
        <p:spPr>
          <a:xfrm>
            <a:off x="2473234" y="290300"/>
            <a:ext cx="5648086"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Institutional Goals</a:t>
            </a:r>
            <a:endParaRPr/>
          </a:p>
        </p:txBody>
      </p:sp>
      <p:pic>
        <p:nvPicPr>
          <p:cNvPr id="268" name="Google Shape;268;gcd0cc29d84_0_83"/>
          <p:cNvPicPr preferRelativeResize="0"/>
          <p:nvPr/>
        </p:nvPicPr>
        <p:blipFill rotWithShape="1">
          <a:blip r:embed="rId3">
            <a:alphaModFix/>
          </a:blip>
          <a:srcRect l="5926" t="2967" r="2186" b="56437"/>
          <a:stretch/>
        </p:blipFill>
        <p:spPr>
          <a:xfrm>
            <a:off x="520639" y="1161114"/>
            <a:ext cx="7943850" cy="2301325"/>
          </a:xfrm>
          <a:prstGeom prst="rect">
            <a:avLst/>
          </a:prstGeom>
          <a:noFill/>
          <a:ln>
            <a:noFill/>
          </a:ln>
        </p:spPr>
      </p:pic>
      <p:sp>
        <p:nvSpPr>
          <p:cNvPr id="269" name="Google Shape;269;gcd0cc29d84_0_83"/>
          <p:cNvSpPr txBox="1"/>
          <p:nvPr/>
        </p:nvSpPr>
        <p:spPr>
          <a:xfrm>
            <a:off x="624899" y="3462439"/>
            <a:ext cx="7735329"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Additional Institutional Goals: Accountability, Customer-Oriented, Team-Oriented, Compliance &amp; Integrity</a:t>
            </a:r>
            <a:endParaRPr sz="2000" b="1"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d24a6ffa57_0_75"/>
          <p:cNvSpPr txBox="1">
            <a:spLocks noGrp="1"/>
          </p:cNvSpPr>
          <p:nvPr>
            <p:ph type="title"/>
          </p:nvPr>
        </p:nvSpPr>
        <p:spPr>
          <a:xfrm>
            <a:off x="2601134" y="597805"/>
            <a:ext cx="54393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Program Goals</a:t>
            </a:r>
            <a:endParaRPr/>
          </a:p>
        </p:txBody>
      </p:sp>
      <p:graphicFrame>
        <p:nvGraphicFramePr>
          <p:cNvPr id="276" name="Google Shape;276;gd24a6ffa57_0_75"/>
          <p:cNvGraphicFramePr/>
          <p:nvPr/>
        </p:nvGraphicFramePr>
        <p:xfrm>
          <a:off x="311600" y="1423625"/>
          <a:ext cx="7852275" cy="2918887"/>
        </p:xfrm>
        <a:graphic>
          <a:graphicData uri="http://schemas.openxmlformats.org/drawingml/2006/table">
            <a:tbl>
              <a:tblPr>
                <a:noFill/>
                <a:tableStyleId>{881A0AC8-A3C9-49F9-A75A-C1A55E18D080}</a:tableStyleId>
              </a:tblPr>
              <a:tblGrid>
                <a:gridCol w="868625">
                  <a:extLst>
                    <a:ext uri="{9D8B030D-6E8A-4147-A177-3AD203B41FA5}">
                      <a16:colId xmlns:a16="http://schemas.microsoft.com/office/drawing/2014/main" val="20000"/>
                    </a:ext>
                  </a:extLst>
                </a:gridCol>
                <a:gridCol w="6983650">
                  <a:extLst>
                    <a:ext uri="{9D8B030D-6E8A-4147-A177-3AD203B41FA5}">
                      <a16:colId xmlns:a16="http://schemas.microsoft.com/office/drawing/2014/main" val="20001"/>
                    </a:ext>
                  </a:extLst>
                </a:gridCol>
              </a:tblGrid>
              <a:tr h="546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650" cap="flat" cmpd="sng">
                      <a:solidFill>
                        <a:srgbClr val="000000"/>
                      </a:solidFill>
                      <a:prstDash val="solid"/>
                      <a:round/>
                      <a:headEnd type="none" w="sm" len="sm"/>
                      <a:tailEnd type="none" w="sm" len="sm"/>
                    </a:lnL>
                    <a:lnT w="12650" cap="flat" cmpd="sng">
                      <a:solidFill>
                        <a:srgbClr val="000000"/>
                      </a:solidFill>
                      <a:prstDash val="solid"/>
                      <a:round/>
                      <a:headEnd type="none" w="sm" len="sm"/>
                      <a:tailEnd type="none" w="sm" len="sm"/>
                    </a:lnT>
                  </a:tcPr>
                </a:tc>
                <a:tc>
                  <a:txBody>
                    <a:bodyPr/>
                    <a:lstStyle/>
                    <a:p>
                      <a:pPr marL="0" marR="0" lvl="0" indent="0" algn="l" rtl="0">
                        <a:lnSpc>
                          <a:spcPct val="115000"/>
                        </a:lnSpc>
                        <a:spcBef>
                          <a:spcPts val="0"/>
                        </a:spcBef>
                        <a:spcAft>
                          <a:spcPts val="0"/>
                        </a:spcAft>
                        <a:buClr>
                          <a:srgbClr val="000000"/>
                        </a:buClr>
                        <a:buSzPts val="3700"/>
                        <a:buFont typeface="Arial"/>
                        <a:buNone/>
                      </a:pPr>
                      <a:r>
                        <a:rPr lang="en-US" sz="3700" b="1" u="none" strike="noStrike" cap="none">
                          <a:solidFill>
                            <a:srgbClr val="FFFFFF"/>
                          </a:solidFill>
                          <a:latin typeface="Calibri"/>
                          <a:ea typeface="Calibri"/>
                          <a:cs typeface="Calibri"/>
                          <a:sym typeface="Calibri"/>
                        </a:rPr>
                        <a:t>Program Planning</a:t>
                      </a:r>
                      <a:endParaRPr sz="3700" b="1" u="none" strike="noStrike" cap="none">
                        <a:solidFill>
                          <a:srgbClr val="FFFFFF"/>
                        </a:solidFill>
                        <a:latin typeface="Calibri"/>
                        <a:ea typeface="Calibri"/>
                        <a:cs typeface="Calibri"/>
                        <a:sym typeface="Calibri"/>
                      </a:endParaRPr>
                    </a:p>
                  </a:txBody>
                  <a:tcPr marL="91450" marR="91450" marT="45725" marB="45725" anchor="ctr">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solidFill>
                      <a:srgbClr val="92D050"/>
                    </a:solidFill>
                  </a:tcPr>
                </a:tc>
                <a:extLst>
                  <a:ext uri="{0D108BD9-81ED-4DB2-BD59-A6C34878D82A}">
                    <a16:rowId xmlns:a16="http://schemas.microsoft.com/office/drawing/2014/main" val="10000"/>
                  </a:ext>
                </a:extLst>
              </a:tr>
              <a:tr h="739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650" cap="flat" cmpd="sng">
                      <a:solidFill>
                        <a:srgbClr val="000000"/>
                      </a:solidFill>
                      <a:prstDash val="solid"/>
                      <a:round/>
                      <a:headEnd type="none" w="sm" len="sm"/>
                      <a:tailEnd type="none" w="sm" len="sm"/>
                    </a:lnL>
                  </a:tcPr>
                </a:tc>
                <a:tc>
                  <a:txBody>
                    <a:bodyPr/>
                    <a:lstStyle/>
                    <a:p>
                      <a:pPr marL="0" marR="0" lvl="0" indent="0" algn="l" rtl="0">
                        <a:lnSpc>
                          <a:spcPct val="115000"/>
                        </a:lnSpc>
                        <a:spcBef>
                          <a:spcPts val="0"/>
                        </a:spcBef>
                        <a:spcAft>
                          <a:spcPts val="0"/>
                        </a:spcAft>
                        <a:buClr>
                          <a:srgbClr val="000000"/>
                        </a:buClr>
                        <a:buSzPts val="3700"/>
                        <a:buFont typeface="Arial"/>
                        <a:buNone/>
                      </a:pPr>
                      <a:r>
                        <a:rPr lang="en-US" sz="3700" b="1" u="none" strike="noStrike" cap="none">
                          <a:solidFill>
                            <a:srgbClr val="FFFFFF"/>
                          </a:solidFill>
                          <a:latin typeface="Calibri"/>
                          <a:ea typeface="Calibri"/>
                          <a:cs typeface="Calibri"/>
                          <a:sym typeface="Calibri"/>
                        </a:rPr>
                        <a:t>Program Delivery</a:t>
                      </a:r>
                      <a:endParaRPr sz="3700" b="1" u="none" strike="noStrike" cap="none">
                        <a:solidFill>
                          <a:srgbClr val="FFFFFF"/>
                        </a:solidFill>
                        <a:latin typeface="Calibri"/>
                        <a:ea typeface="Calibri"/>
                        <a:cs typeface="Calibri"/>
                        <a:sym typeface="Calibri"/>
                      </a:endParaRPr>
                    </a:p>
                  </a:txBody>
                  <a:tcPr marL="91450" marR="91450" marT="45725" marB="45725" anchor="ctr">
                    <a:lnR w="12650" cap="flat" cmpd="sng">
                      <a:solidFill>
                        <a:srgbClr val="000000"/>
                      </a:solidFill>
                      <a:prstDash val="solid"/>
                      <a:round/>
                      <a:headEnd type="none" w="sm" len="sm"/>
                      <a:tailEnd type="none" w="sm" len="sm"/>
                    </a:lnR>
                    <a:solidFill>
                      <a:srgbClr val="5B9BD5"/>
                    </a:solidFill>
                  </a:tcPr>
                </a:tc>
                <a:extLst>
                  <a:ext uri="{0D108BD9-81ED-4DB2-BD59-A6C34878D82A}">
                    <a16:rowId xmlns:a16="http://schemas.microsoft.com/office/drawing/2014/main" val="10001"/>
                  </a:ext>
                </a:extLst>
              </a:tr>
              <a:tr h="739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650" cap="flat" cmpd="sng">
                      <a:solidFill>
                        <a:srgbClr val="000000"/>
                      </a:solidFill>
                      <a:prstDash val="solid"/>
                      <a:round/>
                      <a:headEnd type="none" w="sm" len="sm"/>
                      <a:tailEnd type="none" w="sm" len="sm"/>
                    </a:lnL>
                  </a:tcPr>
                </a:tc>
                <a:tc>
                  <a:txBody>
                    <a:bodyPr/>
                    <a:lstStyle/>
                    <a:p>
                      <a:pPr marL="0" marR="0" lvl="0" indent="0" algn="l" rtl="0">
                        <a:lnSpc>
                          <a:spcPct val="115000"/>
                        </a:lnSpc>
                        <a:spcBef>
                          <a:spcPts val="0"/>
                        </a:spcBef>
                        <a:spcAft>
                          <a:spcPts val="0"/>
                        </a:spcAft>
                        <a:buClr>
                          <a:srgbClr val="000000"/>
                        </a:buClr>
                        <a:buSzPts val="3700"/>
                        <a:buFont typeface="Arial"/>
                        <a:buNone/>
                      </a:pPr>
                      <a:r>
                        <a:rPr lang="en-US" sz="3700" b="1" u="none" strike="noStrike" cap="none">
                          <a:solidFill>
                            <a:srgbClr val="FFFFFF"/>
                          </a:solidFill>
                          <a:latin typeface="Calibri"/>
                          <a:ea typeface="Calibri"/>
                          <a:cs typeface="Calibri"/>
                          <a:sym typeface="Calibri"/>
                        </a:rPr>
                        <a:t>Evaluation</a:t>
                      </a:r>
                      <a:endParaRPr sz="3700" b="1" u="none" strike="noStrike" cap="none">
                        <a:solidFill>
                          <a:srgbClr val="FFFFFF"/>
                        </a:solidFill>
                        <a:latin typeface="Calibri"/>
                        <a:ea typeface="Calibri"/>
                        <a:cs typeface="Calibri"/>
                        <a:sym typeface="Calibri"/>
                      </a:endParaRPr>
                    </a:p>
                  </a:txBody>
                  <a:tcPr marL="91450" marR="91450" marT="45725" marB="45725" anchor="ctr">
                    <a:lnR w="12650" cap="flat" cmpd="sng">
                      <a:solidFill>
                        <a:srgbClr val="000000"/>
                      </a:solidFill>
                      <a:prstDash val="solid"/>
                      <a:round/>
                      <a:headEnd type="none" w="sm" len="sm"/>
                      <a:tailEnd type="none" w="sm" len="sm"/>
                    </a:lnR>
                    <a:solidFill>
                      <a:srgbClr val="92D050"/>
                    </a:solidFill>
                  </a:tcPr>
                </a:tc>
                <a:extLst>
                  <a:ext uri="{0D108BD9-81ED-4DB2-BD59-A6C34878D82A}">
                    <a16:rowId xmlns:a16="http://schemas.microsoft.com/office/drawing/2014/main" val="10002"/>
                  </a:ext>
                </a:extLst>
              </a:tr>
              <a:tr h="739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650" cap="flat" cmpd="sng">
                      <a:solidFill>
                        <a:srgbClr val="000000"/>
                      </a:solidFill>
                      <a:prstDash val="solid"/>
                      <a:round/>
                      <a:headEnd type="none" w="sm" len="sm"/>
                      <a:tailEnd type="none" w="sm" len="sm"/>
                    </a:lnL>
                    <a:lnB w="1265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3700"/>
                        <a:buFont typeface="Arial"/>
                        <a:buNone/>
                      </a:pPr>
                      <a:r>
                        <a:rPr lang="en-US" sz="3700" b="1" u="none" strike="noStrike" cap="none">
                          <a:solidFill>
                            <a:srgbClr val="FFFFFF"/>
                          </a:solidFill>
                          <a:latin typeface="Calibri"/>
                          <a:ea typeface="Calibri"/>
                          <a:cs typeface="Calibri"/>
                          <a:sym typeface="Calibri"/>
                        </a:rPr>
                        <a:t>Marketing</a:t>
                      </a:r>
                      <a:endParaRPr sz="3700" b="1" u="none" strike="noStrike" cap="none">
                        <a:solidFill>
                          <a:srgbClr val="FFFFFF"/>
                        </a:solidFill>
                        <a:latin typeface="Calibri"/>
                        <a:ea typeface="Calibri"/>
                        <a:cs typeface="Calibri"/>
                        <a:sym typeface="Calibri"/>
                      </a:endParaRPr>
                    </a:p>
                  </a:txBody>
                  <a:tcPr marL="91450" marR="91450" marT="45725" marB="45725" anchor="ctr">
                    <a:lnR w="12650" cap="flat" cmpd="sng">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solidFill>
                      <a:srgbClr val="5B9BD5"/>
                    </a:solidFill>
                  </a:tcPr>
                </a:tc>
                <a:extLst>
                  <a:ext uri="{0D108BD9-81ED-4DB2-BD59-A6C34878D82A}">
                    <a16:rowId xmlns:a16="http://schemas.microsoft.com/office/drawing/2014/main" val="10003"/>
                  </a:ext>
                </a:extLst>
              </a:tr>
            </a:tbl>
          </a:graphicData>
        </a:graphic>
      </p:graphicFrame>
      <p:pic>
        <p:nvPicPr>
          <p:cNvPr id="277" name="Google Shape;277;gd24a6ffa57_0_75"/>
          <p:cNvPicPr preferRelativeResize="0"/>
          <p:nvPr/>
        </p:nvPicPr>
        <p:blipFill rotWithShape="1">
          <a:blip r:embed="rId3">
            <a:alphaModFix/>
          </a:blip>
          <a:srcRect/>
          <a:stretch/>
        </p:blipFill>
        <p:spPr>
          <a:xfrm>
            <a:off x="424811" y="1423625"/>
            <a:ext cx="704850" cy="2840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cde3869b24_0_9"/>
          <p:cNvSpPr txBox="1">
            <a:spLocks noGrp="1"/>
          </p:cNvSpPr>
          <p:nvPr>
            <p:ph type="title"/>
          </p:nvPr>
        </p:nvSpPr>
        <p:spPr>
          <a:xfrm>
            <a:off x="457200" y="911900"/>
            <a:ext cx="47664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Individual Strategies</a:t>
            </a:r>
            <a:endParaRPr/>
          </a:p>
        </p:txBody>
      </p:sp>
      <p:sp>
        <p:nvSpPr>
          <p:cNvPr id="284" name="Google Shape;284;gcde3869b24_0_9"/>
          <p:cNvSpPr txBox="1">
            <a:spLocks noGrp="1"/>
          </p:cNvSpPr>
          <p:nvPr>
            <p:ph type="body" idx="1"/>
          </p:nvPr>
        </p:nvSpPr>
        <p:spPr>
          <a:xfrm>
            <a:off x="457200" y="1648474"/>
            <a:ext cx="8229600" cy="31671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Review Individual Plans of Work</a:t>
            </a:r>
            <a:endParaRPr/>
          </a:p>
          <a:p>
            <a:pPr marL="457200" lvl="0" indent="-342900" algn="l" rtl="0">
              <a:lnSpc>
                <a:spcPct val="100000"/>
              </a:lnSpc>
              <a:spcBef>
                <a:spcPts val="0"/>
              </a:spcBef>
              <a:spcAft>
                <a:spcPts val="0"/>
              </a:spcAft>
              <a:buSzPts val="1800"/>
              <a:buChar char="➔"/>
            </a:pPr>
            <a:r>
              <a:rPr lang="en-US"/>
              <a:t>Review Program Area Goals, Strategic Initiatives or Mandates</a:t>
            </a:r>
            <a:endParaRPr/>
          </a:p>
          <a:p>
            <a:pPr marL="457200" lvl="0" indent="-342900" algn="l" rtl="0">
              <a:lnSpc>
                <a:spcPct val="100000"/>
              </a:lnSpc>
              <a:spcBef>
                <a:spcPts val="0"/>
              </a:spcBef>
              <a:spcAft>
                <a:spcPts val="0"/>
              </a:spcAft>
              <a:buSzPts val="1800"/>
              <a:buChar char="➔"/>
            </a:pPr>
            <a:r>
              <a:rPr lang="en-US"/>
              <a:t>Review County Goals, Strategic Initiatives or Mandates</a:t>
            </a:r>
            <a:endParaRPr/>
          </a:p>
          <a:p>
            <a:pPr marL="457200" lvl="0" indent="-342900" algn="l" rtl="0">
              <a:lnSpc>
                <a:spcPct val="100000"/>
              </a:lnSpc>
              <a:spcBef>
                <a:spcPts val="0"/>
              </a:spcBef>
              <a:spcAft>
                <a:spcPts val="0"/>
              </a:spcAft>
              <a:buSzPts val="1800"/>
              <a:buChar char="➔"/>
            </a:pPr>
            <a:r>
              <a:rPr lang="en-US"/>
              <a:t>Develop SMART strategies that will assist in achieving the program goals listed in XPM</a:t>
            </a:r>
            <a:endParaRPr/>
          </a:p>
          <a:p>
            <a:pPr marL="914400" lvl="1" indent="-342900" algn="l" rtl="0">
              <a:lnSpc>
                <a:spcPct val="100000"/>
              </a:lnSpc>
              <a:spcBef>
                <a:spcPts val="0"/>
              </a:spcBef>
              <a:spcAft>
                <a:spcPts val="0"/>
              </a:spcAft>
              <a:buClr>
                <a:schemeClr val="accent6"/>
              </a:buClr>
              <a:buSzPts val="1800"/>
              <a:buChar char="◆"/>
            </a:pPr>
            <a:r>
              <a:rPr lang="en-US">
                <a:solidFill>
                  <a:schemeClr val="accent6"/>
                </a:solidFill>
              </a:rPr>
              <a:t>Strategies should not be “standard” job tasks that repeat year after year</a:t>
            </a:r>
            <a:endParaRPr>
              <a:solidFill>
                <a:schemeClr val="accent6"/>
              </a:solidFill>
            </a:endParaRPr>
          </a:p>
          <a:p>
            <a:pPr marL="0" lvl="0" indent="0" algn="l" rtl="0">
              <a:lnSpc>
                <a:spcPct val="100000"/>
              </a:lnSpc>
              <a:spcBef>
                <a:spcPts val="360"/>
              </a:spcBef>
              <a:spcAft>
                <a:spcPts val="0"/>
              </a:spcAft>
              <a:buSzPts val="1800"/>
              <a:buNone/>
            </a:pPr>
            <a:r>
              <a:rPr lang="en-US" sz="700"/>
              <a:t>27</a:t>
            </a:r>
            <a:endParaRPr sz="700"/>
          </a:p>
        </p:txBody>
      </p:sp>
      <p:pic>
        <p:nvPicPr>
          <p:cNvPr id="285" name="Google Shape;285;gcde3869b24_0_9"/>
          <p:cNvPicPr preferRelativeResize="0"/>
          <p:nvPr/>
        </p:nvPicPr>
        <p:blipFill rotWithShape="1">
          <a:blip r:embed="rId3">
            <a:alphaModFix/>
          </a:blip>
          <a:srcRect/>
          <a:stretch/>
        </p:blipFill>
        <p:spPr>
          <a:xfrm>
            <a:off x="5176325" y="0"/>
            <a:ext cx="3967675" cy="16945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cde3869b24_0_61"/>
          <p:cNvSpPr txBox="1">
            <a:spLocks noGrp="1"/>
          </p:cNvSpPr>
          <p:nvPr>
            <p:ph type="title"/>
          </p:nvPr>
        </p:nvSpPr>
        <p:spPr>
          <a:xfrm>
            <a:off x="2787400" y="96075"/>
            <a:ext cx="58881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Strategies</a:t>
            </a:r>
            <a:endParaRPr/>
          </a:p>
        </p:txBody>
      </p:sp>
      <p:pic>
        <p:nvPicPr>
          <p:cNvPr id="292" name="Google Shape;292;gcde3869b24_0_61"/>
          <p:cNvPicPr preferRelativeResize="0"/>
          <p:nvPr/>
        </p:nvPicPr>
        <p:blipFill rotWithShape="1">
          <a:blip r:embed="rId3">
            <a:alphaModFix/>
          </a:blip>
          <a:srcRect/>
          <a:stretch/>
        </p:blipFill>
        <p:spPr>
          <a:xfrm>
            <a:off x="0" y="673025"/>
            <a:ext cx="5660956" cy="4277600"/>
          </a:xfrm>
          <a:prstGeom prst="rect">
            <a:avLst/>
          </a:prstGeom>
          <a:noFill/>
          <a:ln>
            <a:noFill/>
          </a:ln>
        </p:spPr>
      </p:pic>
      <p:sp>
        <p:nvSpPr>
          <p:cNvPr id="293" name="Google Shape;293;gcde3869b24_0_61"/>
          <p:cNvSpPr/>
          <p:nvPr/>
        </p:nvSpPr>
        <p:spPr>
          <a:xfrm>
            <a:off x="3421900" y="1337050"/>
            <a:ext cx="714000" cy="21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gcde3869b24_0_61"/>
          <p:cNvSpPr/>
          <p:nvPr/>
        </p:nvSpPr>
        <p:spPr>
          <a:xfrm>
            <a:off x="1682025" y="1337050"/>
            <a:ext cx="714000" cy="21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5" name="Google Shape;295;gcde3869b24_0_61"/>
          <p:cNvPicPr preferRelativeResize="0"/>
          <p:nvPr/>
        </p:nvPicPr>
        <p:blipFill rotWithShape="1">
          <a:blip r:embed="rId4">
            <a:alphaModFix/>
          </a:blip>
          <a:srcRect/>
          <a:stretch/>
        </p:blipFill>
        <p:spPr>
          <a:xfrm>
            <a:off x="4113422" y="3759575"/>
            <a:ext cx="5030567" cy="1383925"/>
          </a:xfrm>
          <a:prstGeom prst="rect">
            <a:avLst/>
          </a:prstGeom>
          <a:noFill/>
          <a:ln>
            <a:noFill/>
          </a:ln>
        </p:spPr>
      </p:pic>
      <p:sp>
        <p:nvSpPr>
          <p:cNvPr id="296" name="Google Shape;296;gcde3869b24_0_61"/>
          <p:cNvSpPr txBox="1"/>
          <p:nvPr/>
        </p:nvSpPr>
        <p:spPr>
          <a:xfrm>
            <a:off x="5880250" y="2945975"/>
            <a:ext cx="30780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Agents add annual strategies for each goal</a:t>
            </a:r>
            <a:endParaRPr sz="1400" b="0" i="0" u="none" strike="noStrike" cap="none" dirty="0">
              <a:solidFill>
                <a:srgbClr val="000000"/>
              </a:solidFill>
              <a:latin typeface="Arial"/>
              <a:ea typeface="Arial"/>
              <a:cs typeface="Arial"/>
              <a:sym typeface="Arial"/>
            </a:endParaRPr>
          </a:p>
        </p:txBody>
      </p:sp>
      <p:cxnSp>
        <p:nvCxnSpPr>
          <p:cNvPr id="297" name="Google Shape;297;gcde3869b24_0_61"/>
          <p:cNvCxnSpPr/>
          <p:nvPr/>
        </p:nvCxnSpPr>
        <p:spPr>
          <a:xfrm flipH="1">
            <a:off x="2022700" y="2930850"/>
            <a:ext cx="3512400" cy="1227600"/>
          </a:xfrm>
          <a:prstGeom prst="straightConnector1">
            <a:avLst/>
          </a:prstGeom>
          <a:noFill/>
          <a:ln w="114300" cap="flat" cmpd="sng">
            <a:solidFill>
              <a:srgbClr val="C00000"/>
            </a:solidFill>
            <a:prstDash val="solid"/>
            <a:round/>
            <a:headEnd type="none" w="sm" len="sm"/>
            <a:tailEnd type="stealth" w="med" len="med"/>
          </a:ln>
        </p:spPr>
      </p:cxnSp>
      <p:cxnSp>
        <p:nvCxnSpPr>
          <p:cNvPr id="298" name="Google Shape;298;gcde3869b24_0_61"/>
          <p:cNvCxnSpPr/>
          <p:nvPr/>
        </p:nvCxnSpPr>
        <p:spPr>
          <a:xfrm>
            <a:off x="5580425" y="2979925"/>
            <a:ext cx="498600" cy="1284300"/>
          </a:xfrm>
          <a:prstGeom prst="straightConnector1">
            <a:avLst/>
          </a:prstGeom>
          <a:noFill/>
          <a:ln w="114300" cap="flat" cmpd="sng">
            <a:solidFill>
              <a:srgbClr val="C00000"/>
            </a:solidFill>
            <a:prstDash val="solid"/>
            <a:round/>
            <a:headEnd type="none" w="sm" len="sm"/>
            <a:tailEnd type="stealth" w="med" len="med"/>
          </a:ln>
        </p:spPr>
      </p:cxnSp>
      <p:sp>
        <p:nvSpPr>
          <p:cNvPr id="299" name="Google Shape;299;gcde3869b24_0_61"/>
          <p:cNvSpPr/>
          <p:nvPr/>
        </p:nvSpPr>
        <p:spPr>
          <a:xfrm>
            <a:off x="5445850" y="2832725"/>
            <a:ext cx="215100" cy="226500"/>
          </a:xfrm>
          <a:prstGeom prst="flowChartConnector">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0" name="Google Shape;300;gcde3869b24_0_61" descr="Deviniti - blog"/>
          <p:cNvPicPr preferRelativeResize="0"/>
          <p:nvPr/>
        </p:nvPicPr>
        <p:blipFill rotWithShape="1">
          <a:blip r:embed="rId5">
            <a:alphaModFix/>
          </a:blip>
          <a:srcRect/>
          <a:stretch/>
        </p:blipFill>
        <p:spPr>
          <a:xfrm>
            <a:off x="5008102" y="1491242"/>
            <a:ext cx="3744298" cy="92441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cc74ede02d_0_1"/>
          <p:cNvSpPr txBox="1">
            <a:spLocks noGrp="1"/>
          </p:cNvSpPr>
          <p:nvPr>
            <p:ph type="title"/>
          </p:nvPr>
        </p:nvSpPr>
        <p:spPr>
          <a:xfrm>
            <a:off x="699075" y="654554"/>
            <a:ext cx="82296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SMART Strategy Development</a:t>
            </a:r>
            <a:endParaRPr/>
          </a:p>
        </p:txBody>
      </p:sp>
      <p:pic>
        <p:nvPicPr>
          <p:cNvPr id="307" name="Google Shape;307;gcc74ede02d_0_1"/>
          <p:cNvPicPr preferRelativeResize="0"/>
          <p:nvPr/>
        </p:nvPicPr>
        <p:blipFill rotWithShape="1">
          <a:blip r:embed="rId3">
            <a:alphaModFix/>
          </a:blip>
          <a:srcRect/>
          <a:stretch/>
        </p:blipFill>
        <p:spPr>
          <a:xfrm>
            <a:off x="666650" y="1138875"/>
            <a:ext cx="8020152" cy="3425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cd0cc29d84_0_104"/>
          <p:cNvSpPr txBox="1">
            <a:spLocks noGrp="1"/>
          </p:cNvSpPr>
          <p:nvPr>
            <p:ph type="title"/>
          </p:nvPr>
        </p:nvSpPr>
        <p:spPr>
          <a:xfrm>
            <a:off x="357050" y="788000"/>
            <a:ext cx="8229600" cy="717900"/>
          </a:xfrm>
          <a:prstGeom prst="rect">
            <a:avLst/>
          </a:prstGeom>
          <a:solidFill>
            <a:schemeClr val="dk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r>
              <a:rPr lang="en-US" sz="1300">
                <a:solidFill>
                  <a:srgbClr val="FFFFFF"/>
                </a:solidFill>
              </a:rPr>
              <a:t>XPM GOAL</a:t>
            </a:r>
            <a:endParaRPr sz="1300">
              <a:solidFill>
                <a:srgbClr val="FFFFFF"/>
              </a:solidFill>
            </a:endParaRPr>
          </a:p>
          <a:p>
            <a:pPr marL="0" lvl="0" indent="0" algn="l" rtl="0">
              <a:spcBef>
                <a:spcPts val="0"/>
              </a:spcBef>
              <a:spcAft>
                <a:spcPts val="0"/>
              </a:spcAft>
              <a:buNone/>
            </a:pPr>
            <a:r>
              <a:rPr lang="en-US" sz="1300">
                <a:solidFill>
                  <a:srgbClr val="FFFFFF"/>
                </a:solidFill>
              </a:rPr>
              <a:t>Program Planning: </a:t>
            </a:r>
            <a:r>
              <a:rPr lang="en-US" sz="1300" b="0">
                <a:solidFill>
                  <a:srgbClr val="FFFFFF"/>
                </a:solidFill>
              </a:rPr>
              <a:t>Plan comprehensive research-based educational programming to address identified local issues.</a:t>
            </a:r>
            <a:endParaRPr sz="1300">
              <a:solidFill>
                <a:srgbClr val="FFFFFF"/>
              </a:solidFill>
            </a:endParaRPr>
          </a:p>
          <a:p>
            <a:pPr marL="0" lvl="0" indent="0" algn="ctr" rtl="0">
              <a:lnSpc>
                <a:spcPct val="100000"/>
              </a:lnSpc>
              <a:spcBef>
                <a:spcPts val="0"/>
              </a:spcBef>
              <a:spcAft>
                <a:spcPts val="0"/>
              </a:spcAft>
              <a:buSzPts val="1400"/>
              <a:buNone/>
            </a:pPr>
            <a:endParaRPr/>
          </a:p>
        </p:txBody>
      </p:sp>
      <p:sp>
        <p:nvSpPr>
          <p:cNvPr id="314" name="Google Shape;314;gcd0cc29d84_0_104"/>
          <p:cNvSpPr txBox="1">
            <a:spLocks noGrp="1"/>
          </p:cNvSpPr>
          <p:nvPr>
            <p:ph type="body" idx="1"/>
          </p:nvPr>
        </p:nvSpPr>
        <p:spPr>
          <a:xfrm>
            <a:off x="357050" y="2886750"/>
            <a:ext cx="8229600" cy="21450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Clr>
                <a:schemeClr val="dk1"/>
              </a:buClr>
              <a:buSzPts val="1100"/>
              <a:buFont typeface="Arial"/>
              <a:buNone/>
            </a:pPr>
            <a:r>
              <a:rPr lang="en-US" sz="1050">
                <a:solidFill>
                  <a:srgbClr val="171717"/>
                </a:solidFill>
              </a:rPr>
              <a:t>By </a:t>
            </a:r>
            <a:r>
              <a:rPr lang="en-US" sz="1050"/>
              <a:t>August 1</a:t>
            </a:r>
            <a:r>
              <a:rPr lang="en-US" sz="1050">
                <a:highlight>
                  <a:srgbClr val="D9D9D9"/>
                </a:highlight>
              </a:rPr>
              <a:t> </a:t>
            </a:r>
            <a:r>
              <a:rPr lang="en-US" sz="1050">
                <a:solidFill>
                  <a:srgbClr val="171717"/>
                </a:solidFill>
                <a:highlight>
                  <a:srgbClr val="D9D9D9"/>
                </a:highlight>
              </a:rPr>
              <a:t>review the composition of all program advisory committees and make necessary adjustments to recruitment and selection</a:t>
            </a:r>
            <a:r>
              <a:rPr lang="en-US" sz="1050">
                <a:solidFill>
                  <a:srgbClr val="171717"/>
                </a:solidFill>
              </a:rPr>
              <a:t> so all program advisory groups are representative of the county or area served. </a:t>
            </a:r>
            <a:endParaRPr sz="1050">
              <a:solidFill>
                <a:srgbClr val="171717"/>
              </a:solidFill>
            </a:endParaRPr>
          </a:p>
          <a:p>
            <a:pPr marL="457200" lvl="0" indent="0" algn="l" rtl="0">
              <a:spcBef>
                <a:spcPts val="0"/>
              </a:spcBef>
              <a:spcAft>
                <a:spcPts val="0"/>
              </a:spcAft>
              <a:buClr>
                <a:schemeClr val="dk1"/>
              </a:buClr>
              <a:buSzPts val="1100"/>
              <a:buFont typeface="Arial"/>
              <a:buNone/>
            </a:pPr>
            <a:endParaRPr sz="1050">
              <a:solidFill>
                <a:srgbClr val="171717"/>
              </a:solidFill>
            </a:endParaRPr>
          </a:p>
          <a:p>
            <a:pPr marL="457200" lvl="0" indent="0" algn="l" rtl="0">
              <a:spcBef>
                <a:spcPts val="0"/>
              </a:spcBef>
              <a:spcAft>
                <a:spcPts val="0"/>
              </a:spcAft>
              <a:buClr>
                <a:schemeClr val="dk1"/>
              </a:buClr>
              <a:buSzPts val="1100"/>
              <a:buFont typeface="Arial"/>
              <a:buNone/>
            </a:pPr>
            <a:r>
              <a:rPr lang="en-US" sz="1050"/>
              <a:t>By </a:t>
            </a:r>
            <a:r>
              <a:rPr lang="en-US" sz="1050" i="1"/>
              <a:t>December 31</a:t>
            </a:r>
            <a:r>
              <a:rPr lang="en-US" sz="1050"/>
              <a:t> work with program advisory committee/stakeholder groups to identify target populations and underserved groups in the community, identify ways to provide targeted outreach to these populations, provide outreach, and track success of these outreach methods.</a:t>
            </a:r>
            <a:endParaRPr sz="1050"/>
          </a:p>
          <a:p>
            <a:pPr marL="457200" lvl="0" indent="0" algn="l" rtl="0">
              <a:spcBef>
                <a:spcPts val="0"/>
              </a:spcBef>
              <a:spcAft>
                <a:spcPts val="0"/>
              </a:spcAft>
              <a:buClr>
                <a:schemeClr val="dk1"/>
              </a:buClr>
              <a:buSzPts val="1100"/>
              <a:buFont typeface="Arial"/>
              <a:buNone/>
            </a:pPr>
            <a:endParaRPr sz="1050">
              <a:solidFill>
                <a:srgbClr val="171717"/>
              </a:solidFill>
            </a:endParaRPr>
          </a:p>
          <a:p>
            <a:pPr marL="457200" lvl="0" indent="0" algn="l" rtl="0">
              <a:spcBef>
                <a:spcPts val="0"/>
              </a:spcBef>
              <a:spcAft>
                <a:spcPts val="0"/>
              </a:spcAft>
              <a:buClr>
                <a:schemeClr val="dk1"/>
              </a:buClr>
              <a:buSzPts val="1100"/>
              <a:buFont typeface="Arial"/>
              <a:buNone/>
            </a:pPr>
            <a:r>
              <a:rPr lang="en-US" sz="1050"/>
              <a:t>By </a:t>
            </a:r>
            <a:r>
              <a:rPr lang="en-US" sz="1050" i="1"/>
              <a:t>March 1</a:t>
            </a:r>
            <a:r>
              <a:rPr lang="en-US" sz="1050"/>
              <a:t> meet with your program advisory leadership committee to plan a program needs assessment. By </a:t>
            </a:r>
            <a:r>
              <a:rPr lang="en-US" sz="1050" i="1"/>
              <a:t>May 30</a:t>
            </a:r>
            <a:r>
              <a:rPr lang="en-US" sz="1050"/>
              <a:t> conduct a needs assessment to identify the priority educational program needs within the county. Use this information to update your Individual Plan of Work.</a:t>
            </a:r>
            <a:endParaRPr sz="1050"/>
          </a:p>
          <a:p>
            <a:pPr marL="457200" lvl="0" indent="0" algn="l" rtl="0">
              <a:spcBef>
                <a:spcPts val="0"/>
              </a:spcBef>
              <a:spcAft>
                <a:spcPts val="0"/>
              </a:spcAft>
              <a:buClr>
                <a:schemeClr val="dk1"/>
              </a:buClr>
              <a:buSzPts val="1100"/>
              <a:buFont typeface="Arial"/>
              <a:buNone/>
            </a:pPr>
            <a:endParaRPr sz="1050"/>
          </a:p>
          <a:p>
            <a:pPr marL="457200" lvl="0" indent="0" algn="l" rtl="0">
              <a:spcBef>
                <a:spcPts val="0"/>
              </a:spcBef>
              <a:spcAft>
                <a:spcPts val="0"/>
              </a:spcAft>
              <a:buClr>
                <a:schemeClr val="dk1"/>
              </a:buClr>
              <a:buSzPts val="1100"/>
              <a:buFont typeface="Arial"/>
              <a:buNone/>
            </a:pPr>
            <a:endParaRPr sz="1050"/>
          </a:p>
          <a:p>
            <a:pPr marL="457200" lvl="0" indent="0" algn="l" rtl="0">
              <a:spcBef>
                <a:spcPts val="0"/>
              </a:spcBef>
              <a:spcAft>
                <a:spcPts val="0"/>
              </a:spcAft>
              <a:buClr>
                <a:schemeClr val="dk1"/>
              </a:buClr>
              <a:buSzPts val="1100"/>
              <a:buFont typeface="Arial"/>
              <a:buNone/>
            </a:pPr>
            <a:r>
              <a:rPr lang="en-US" sz="750"/>
              <a:t>30</a:t>
            </a:r>
            <a:endParaRPr sz="750"/>
          </a:p>
        </p:txBody>
      </p:sp>
      <p:sp>
        <p:nvSpPr>
          <p:cNvPr id="315" name="Google Shape;315;gcd0cc29d84_0_104"/>
          <p:cNvSpPr txBox="1"/>
          <p:nvPr/>
        </p:nvSpPr>
        <p:spPr>
          <a:xfrm>
            <a:off x="357050" y="1256125"/>
            <a:ext cx="8012700" cy="1770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endParaRPr sz="1000" b="1"/>
          </a:p>
          <a:p>
            <a:pPr marL="0" lvl="0" indent="0" algn="r" rtl="0">
              <a:spcBef>
                <a:spcPts val="0"/>
              </a:spcBef>
              <a:spcAft>
                <a:spcPts val="0"/>
              </a:spcAft>
              <a:buNone/>
            </a:pPr>
            <a:endParaRPr sz="1000"/>
          </a:p>
          <a:p>
            <a:pPr marL="0" lvl="0" indent="0" algn="l" rtl="0">
              <a:lnSpc>
                <a:spcPct val="115000"/>
              </a:lnSpc>
              <a:spcBef>
                <a:spcPts val="0"/>
              </a:spcBef>
              <a:spcAft>
                <a:spcPts val="0"/>
              </a:spcAft>
              <a:buNone/>
            </a:pPr>
            <a:r>
              <a:rPr lang="en-US" sz="1000"/>
              <a:t>Description: Work with program advisory committees, clientele, underserved audiences and other stakeholders to identify and prioritize local issues and educational needs. Develop a comprehensive Extension program using a program planning framework.  Use Extension developed or approved curricula, Extension publications and other research-based content appropriate for the intended audiences or work with campus Specialists to adapt or identify content as needed. Review programming to ensure it meets Extension program policies including issues of branding, programs with minors, copyright infringement, Americans with Disabilities Act (ADA) inclusion, use of the non-discrimination statement and accommodation statement, limited English proficiency requirements, etc.</a:t>
            </a:r>
            <a:endParaRPr sz="1000"/>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457200" y="911904"/>
            <a:ext cx="8229600" cy="6531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Why Change What We Were Doing?</a:t>
            </a:r>
            <a:endParaRPr/>
          </a:p>
        </p:txBody>
      </p:sp>
      <p:sp>
        <p:nvSpPr>
          <p:cNvPr id="93" name="Google Shape;93;p2"/>
          <p:cNvSpPr txBox="1">
            <a:spLocks noGrp="1"/>
          </p:cNvSpPr>
          <p:nvPr>
            <p:ph type="body" idx="1"/>
          </p:nvPr>
        </p:nvSpPr>
        <p:spPr>
          <a:xfrm>
            <a:off x="457200" y="1648487"/>
            <a:ext cx="8229600" cy="294613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Char char="•"/>
            </a:pPr>
            <a:r>
              <a:rPr lang="en-US"/>
              <a:t>The UNC System adopted regulations in 2017 to streamline annual performance evaluations.</a:t>
            </a:r>
            <a:endParaRPr/>
          </a:p>
          <a:p>
            <a:pPr marL="342900" lvl="0" indent="-342900" algn="l" rtl="0">
              <a:lnSpc>
                <a:spcPct val="100000"/>
              </a:lnSpc>
              <a:spcBef>
                <a:spcPts val="480"/>
              </a:spcBef>
              <a:spcAft>
                <a:spcPts val="0"/>
              </a:spcAft>
              <a:buClr>
                <a:schemeClr val="dk1"/>
              </a:buClr>
              <a:buSzPts val="2400"/>
              <a:buChar char="•"/>
            </a:pPr>
            <a:r>
              <a:rPr lang="en-US"/>
              <a:t>Those changes were first implemented in Extension with COSS personnel using the SHRA evaluation tool.</a:t>
            </a:r>
            <a:endParaRPr/>
          </a:p>
          <a:p>
            <a:pPr marL="342900" lvl="0" indent="-342900" algn="l" rtl="0">
              <a:lnSpc>
                <a:spcPct val="100000"/>
              </a:lnSpc>
              <a:spcBef>
                <a:spcPts val="480"/>
              </a:spcBef>
              <a:spcAft>
                <a:spcPts val="0"/>
              </a:spcAft>
              <a:buClr>
                <a:schemeClr val="dk1"/>
              </a:buClr>
              <a:buSzPts val="2400"/>
              <a:buChar char="•"/>
            </a:pPr>
            <a:r>
              <a:rPr lang="en-US"/>
              <a:t>PA/Agent/CED scores in the old EPAT tool were mapped to align with the UNC System scores required.</a:t>
            </a:r>
            <a:endParaRPr/>
          </a:p>
          <a:p>
            <a:pPr marL="342900" lvl="0" indent="-342900" algn="l" rtl="0">
              <a:lnSpc>
                <a:spcPct val="100000"/>
              </a:lnSpc>
              <a:spcBef>
                <a:spcPts val="480"/>
              </a:spcBef>
              <a:spcAft>
                <a:spcPts val="0"/>
              </a:spcAft>
              <a:buClr>
                <a:schemeClr val="dk1"/>
              </a:buClr>
              <a:buSzPts val="2400"/>
              <a:buChar char="•"/>
            </a:pPr>
            <a:r>
              <a:rPr lang="en-US"/>
              <a:t>We now have to achieve compliance with the regulation.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cd0cc29d84_0_24"/>
          <p:cNvSpPr txBox="1">
            <a:spLocks noGrp="1"/>
          </p:cNvSpPr>
          <p:nvPr>
            <p:ph type="title"/>
          </p:nvPr>
        </p:nvSpPr>
        <p:spPr>
          <a:xfrm>
            <a:off x="457200" y="800649"/>
            <a:ext cx="8229600" cy="76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Professional Development Plan</a:t>
            </a:r>
            <a:endParaRPr/>
          </a:p>
          <a:p>
            <a:pPr marL="0" lvl="0" indent="0" algn="ctr" rtl="0">
              <a:lnSpc>
                <a:spcPct val="100000"/>
              </a:lnSpc>
              <a:spcBef>
                <a:spcPts val="0"/>
              </a:spcBef>
              <a:spcAft>
                <a:spcPts val="0"/>
              </a:spcAft>
              <a:buSzPts val="1400"/>
              <a:buNone/>
            </a:pPr>
            <a:r>
              <a:rPr lang="en-US"/>
              <a:t> Diversity, Equity &amp; Inclusion Training</a:t>
            </a:r>
            <a:endParaRPr/>
          </a:p>
        </p:txBody>
      </p:sp>
      <p:sp>
        <p:nvSpPr>
          <p:cNvPr id="322" name="Google Shape;322;gcd0cc29d84_0_24"/>
          <p:cNvSpPr txBox="1">
            <a:spLocks noGrp="1"/>
          </p:cNvSpPr>
          <p:nvPr>
            <p:ph type="body" idx="1"/>
          </p:nvPr>
        </p:nvSpPr>
        <p:spPr>
          <a:xfrm>
            <a:off x="457200" y="1648487"/>
            <a:ext cx="8229600" cy="2946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Update your Personal Development Record in OSS</a:t>
            </a:r>
            <a:endParaRPr/>
          </a:p>
          <a:p>
            <a:pPr marL="457200" lvl="0" indent="-342900" algn="l" rtl="0">
              <a:lnSpc>
                <a:spcPct val="100000"/>
              </a:lnSpc>
              <a:spcBef>
                <a:spcPts val="1000"/>
              </a:spcBef>
              <a:spcAft>
                <a:spcPts val="0"/>
              </a:spcAft>
              <a:buSzPts val="1800"/>
              <a:buChar char="●"/>
            </a:pPr>
            <a:r>
              <a:rPr lang="en-US"/>
              <a:t>Discuss and document any plans for training and development opportunities in the XPM</a:t>
            </a:r>
            <a:endParaRPr/>
          </a:p>
          <a:p>
            <a:pPr marL="457200" lvl="0" indent="-342900" algn="l" rtl="0">
              <a:lnSpc>
                <a:spcPct val="100000"/>
              </a:lnSpc>
              <a:spcBef>
                <a:spcPts val="1000"/>
              </a:spcBef>
              <a:spcAft>
                <a:spcPts val="0"/>
              </a:spcAft>
              <a:buSzPts val="1800"/>
              <a:buChar char="●"/>
            </a:pPr>
            <a:r>
              <a:rPr lang="en-US"/>
              <a:t>Graduate coursework is required every 5 years until achieving the rank of Full Agent.</a:t>
            </a:r>
            <a:endParaRPr/>
          </a:p>
          <a:p>
            <a:pPr marL="457200" lvl="0" indent="-342900" algn="l" rtl="0">
              <a:lnSpc>
                <a:spcPct val="100000"/>
              </a:lnSpc>
              <a:spcBef>
                <a:spcPts val="1000"/>
              </a:spcBef>
              <a:spcAft>
                <a:spcPts val="1000"/>
              </a:spcAft>
              <a:buSzPts val="18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a:t>
            </a:r>
            <a:r>
              <a:rPr lang="en-US">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nclude required and recommended DEI trainings</a:t>
            </a:r>
            <a:endParaRPr>
              <a:highlight>
                <a:schemeClr val="lt1"/>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cde3869b24_0_88"/>
          <p:cNvSpPr txBox="1">
            <a:spLocks noGrp="1"/>
          </p:cNvSpPr>
          <p:nvPr>
            <p:ph type="title"/>
          </p:nvPr>
        </p:nvSpPr>
        <p:spPr>
          <a:xfrm>
            <a:off x="2390800" y="209400"/>
            <a:ext cx="66813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Professional Development</a:t>
            </a:r>
            <a:endParaRPr/>
          </a:p>
        </p:txBody>
      </p:sp>
      <p:sp>
        <p:nvSpPr>
          <p:cNvPr id="329" name="Google Shape;329;gcde3869b24_0_88"/>
          <p:cNvSpPr txBox="1">
            <a:spLocks noGrp="1"/>
          </p:cNvSpPr>
          <p:nvPr>
            <p:ph type="body" idx="1"/>
          </p:nvPr>
        </p:nvSpPr>
        <p:spPr>
          <a:xfrm>
            <a:off x="5495475" y="2923025"/>
            <a:ext cx="3059400" cy="160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dirty="0"/>
              <a:t>Professional development activities are added</a:t>
            </a:r>
            <a:endParaRPr dirty="0"/>
          </a:p>
        </p:txBody>
      </p:sp>
      <p:pic>
        <p:nvPicPr>
          <p:cNvPr id="330" name="Google Shape;330;gcde3869b24_0_88"/>
          <p:cNvPicPr preferRelativeResize="0"/>
          <p:nvPr/>
        </p:nvPicPr>
        <p:blipFill rotWithShape="1">
          <a:blip r:embed="rId3">
            <a:alphaModFix/>
          </a:blip>
          <a:srcRect/>
          <a:stretch/>
        </p:blipFill>
        <p:spPr>
          <a:xfrm>
            <a:off x="152400" y="742750"/>
            <a:ext cx="4844501" cy="4248349"/>
          </a:xfrm>
          <a:prstGeom prst="rect">
            <a:avLst/>
          </a:prstGeom>
          <a:noFill/>
          <a:ln>
            <a:noFill/>
          </a:ln>
        </p:spPr>
      </p:pic>
      <p:cxnSp>
        <p:nvCxnSpPr>
          <p:cNvPr id="331" name="Google Shape;331;gcde3869b24_0_88"/>
          <p:cNvCxnSpPr/>
          <p:nvPr/>
        </p:nvCxnSpPr>
        <p:spPr>
          <a:xfrm flipH="1">
            <a:off x="1529675" y="3404675"/>
            <a:ext cx="3886500" cy="645900"/>
          </a:xfrm>
          <a:prstGeom prst="straightConnector1">
            <a:avLst/>
          </a:prstGeom>
          <a:noFill/>
          <a:ln w="114300" cap="flat" cmpd="sng">
            <a:solidFill>
              <a:srgbClr val="C00000"/>
            </a:solidFill>
            <a:prstDash val="solid"/>
            <a:round/>
            <a:headEnd type="none" w="sm" len="sm"/>
            <a:tailEnd type="stealth" w="med" len="med"/>
          </a:ln>
        </p:spPr>
      </p:cxnSp>
      <p:cxnSp>
        <p:nvCxnSpPr>
          <p:cNvPr id="332" name="Google Shape;332;gcde3869b24_0_88"/>
          <p:cNvCxnSpPr/>
          <p:nvPr/>
        </p:nvCxnSpPr>
        <p:spPr>
          <a:xfrm rot="10800000">
            <a:off x="2821275" y="1019875"/>
            <a:ext cx="2572200" cy="2390700"/>
          </a:xfrm>
          <a:prstGeom prst="straightConnector1">
            <a:avLst/>
          </a:prstGeom>
          <a:noFill/>
          <a:ln w="114300" cap="flat" cmpd="sng">
            <a:solidFill>
              <a:srgbClr val="C00000"/>
            </a:solidFill>
            <a:prstDash val="solid"/>
            <a:round/>
            <a:headEnd type="none" w="sm" len="sm"/>
            <a:tailEnd type="stealth" w="med" len="med"/>
          </a:ln>
        </p:spPr>
      </p:cxnSp>
      <p:sp>
        <p:nvSpPr>
          <p:cNvPr id="333" name="Google Shape;333;gcde3869b24_0_88"/>
          <p:cNvSpPr/>
          <p:nvPr/>
        </p:nvSpPr>
        <p:spPr>
          <a:xfrm>
            <a:off x="5280375" y="3274575"/>
            <a:ext cx="215100" cy="226500"/>
          </a:xfrm>
          <a:prstGeom prst="flowChartConnector">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d509abf193_1_25"/>
          <p:cNvSpPr txBox="1">
            <a:spLocks noGrp="1"/>
          </p:cNvSpPr>
          <p:nvPr>
            <p:ph type="title"/>
          </p:nvPr>
        </p:nvSpPr>
        <p:spPr>
          <a:xfrm>
            <a:off x="457200" y="911904"/>
            <a:ext cx="82296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340" name="Google Shape;340;gd509abf193_1_25"/>
          <p:cNvSpPr txBox="1">
            <a:spLocks noGrp="1"/>
          </p:cNvSpPr>
          <p:nvPr>
            <p:ph type="body" idx="1"/>
          </p:nvPr>
        </p:nvSpPr>
        <p:spPr>
          <a:xfrm>
            <a:off x="457200" y="1648487"/>
            <a:ext cx="8229600" cy="2946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341" name="Google Shape;341;gd509abf193_1_2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cd0cc29d84_0_53"/>
          <p:cNvSpPr txBox="1">
            <a:spLocks noGrp="1"/>
          </p:cNvSpPr>
          <p:nvPr>
            <p:ph type="title"/>
          </p:nvPr>
        </p:nvSpPr>
        <p:spPr>
          <a:xfrm>
            <a:off x="457200" y="911904"/>
            <a:ext cx="82296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Interim/Mid-Year Evaluation</a:t>
            </a:r>
            <a:endParaRPr/>
          </a:p>
        </p:txBody>
      </p:sp>
      <p:sp>
        <p:nvSpPr>
          <p:cNvPr id="348" name="Google Shape;348;gcd0cc29d84_0_53"/>
          <p:cNvSpPr txBox="1">
            <a:spLocks noGrp="1"/>
          </p:cNvSpPr>
          <p:nvPr>
            <p:ph type="body" idx="1"/>
          </p:nvPr>
        </p:nvSpPr>
        <p:spPr>
          <a:xfrm>
            <a:off x="457200" y="1648487"/>
            <a:ext cx="8229600" cy="2946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Document check-ins between CEDs and Agents to discuss the employee’s performance</a:t>
            </a:r>
            <a:endParaRPr/>
          </a:p>
          <a:p>
            <a:pPr marL="914400" lvl="1" indent="-342900" algn="l" rtl="0">
              <a:lnSpc>
                <a:spcPct val="100000"/>
              </a:lnSpc>
              <a:spcBef>
                <a:spcPts val="0"/>
              </a:spcBef>
              <a:spcAft>
                <a:spcPts val="0"/>
              </a:spcAft>
              <a:buSzPts val="1800"/>
              <a:buChar char="○"/>
            </a:pPr>
            <a:r>
              <a:rPr lang="en-US"/>
              <a:t>CEDs may discuss Agent progress in meeting expectations outlined in goals, strategies, or professional development activities</a:t>
            </a:r>
            <a:endParaRPr/>
          </a:p>
          <a:p>
            <a:pPr marL="91440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cde3869b24_0_99"/>
          <p:cNvSpPr txBox="1">
            <a:spLocks noGrp="1"/>
          </p:cNvSpPr>
          <p:nvPr>
            <p:ph type="title"/>
          </p:nvPr>
        </p:nvSpPr>
        <p:spPr>
          <a:xfrm>
            <a:off x="2832725" y="118750"/>
            <a:ext cx="56955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Midyear Evaluation</a:t>
            </a:r>
            <a:endParaRPr/>
          </a:p>
        </p:txBody>
      </p:sp>
      <p:sp>
        <p:nvSpPr>
          <p:cNvPr id="355" name="Google Shape;355;gcde3869b24_0_99"/>
          <p:cNvSpPr txBox="1">
            <a:spLocks noGrp="1"/>
          </p:cNvSpPr>
          <p:nvPr>
            <p:ph type="body" idx="1"/>
          </p:nvPr>
        </p:nvSpPr>
        <p:spPr>
          <a:xfrm>
            <a:off x="5433250" y="1012993"/>
            <a:ext cx="3875100" cy="1863300"/>
          </a:xfrm>
          <a:prstGeom prst="rect">
            <a:avLst/>
          </a:prstGeom>
          <a:noFill/>
          <a:ln>
            <a:noFill/>
          </a:ln>
        </p:spPr>
        <p:txBody>
          <a:bodyPr spcFirstLastPara="1" wrap="square" lIns="91425" tIns="45700" rIns="91425" bIns="45700" anchor="t" anchorCtr="0">
            <a:noAutofit/>
          </a:bodyPr>
          <a:lstStyle/>
          <a:p>
            <a:pPr marL="457200" lvl="0" indent="-336550" algn="l" rtl="0">
              <a:lnSpc>
                <a:spcPct val="100000"/>
              </a:lnSpc>
              <a:spcBef>
                <a:spcPts val="360"/>
              </a:spcBef>
              <a:spcAft>
                <a:spcPts val="0"/>
              </a:spcAft>
              <a:buSzPts val="1700"/>
              <a:buChar char="•"/>
            </a:pPr>
            <a:r>
              <a:rPr lang="en-US" sz="2300"/>
              <a:t>Add Mid-Year comments</a:t>
            </a:r>
            <a:endParaRPr sz="2300"/>
          </a:p>
          <a:p>
            <a:pPr marL="457200" lvl="0" indent="-336550" algn="l" rtl="0">
              <a:lnSpc>
                <a:spcPct val="100000"/>
              </a:lnSpc>
              <a:spcBef>
                <a:spcPts val="0"/>
              </a:spcBef>
              <a:spcAft>
                <a:spcPts val="0"/>
              </a:spcAft>
              <a:buSzPts val="1700"/>
              <a:buChar char="•"/>
            </a:pPr>
            <a:r>
              <a:rPr lang="en-US" sz="2300"/>
              <a:t>Digitally sign</a:t>
            </a:r>
            <a:endParaRPr sz="2300"/>
          </a:p>
          <a:p>
            <a:pPr marL="457200" lvl="0" indent="-336550" algn="l" rtl="0">
              <a:lnSpc>
                <a:spcPct val="100000"/>
              </a:lnSpc>
              <a:spcBef>
                <a:spcPts val="0"/>
              </a:spcBef>
              <a:spcAft>
                <a:spcPts val="0"/>
              </a:spcAft>
              <a:buSzPts val="1700"/>
              <a:buChar char="•"/>
            </a:pPr>
            <a:r>
              <a:rPr lang="en-US" sz="2300"/>
              <a:t>Evaluation is then sent to agent for comment and signature</a:t>
            </a:r>
            <a:endParaRPr sz="2300"/>
          </a:p>
        </p:txBody>
      </p:sp>
      <p:pic>
        <p:nvPicPr>
          <p:cNvPr id="356" name="Google Shape;356;gcde3869b24_0_99"/>
          <p:cNvPicPr preferRelativeResize="0"/>
          <p:nvPr/>
        </p:nvPicPr>
        <p:blipFill rotWithShape="1">
          <a:blip r:embed="rId3">
            <a:alphaModFix/>
          </a:blip>
          <a:srcRect l="16517" r="9741"/>
          <a:stretch/>
        </p:blipFill>
        <p:spPr>
          <a:xfrm>
            <a:off x="0" y="1108850"/>
            <a:ext cx="4804275" cy="4025250"/>
          </a:xfrm>
          <a:prstGeom prst="rect">
            <a:avLst/>
          </a:prstGeom>
          <a:noFill/>
          <a:ln>
            <a:noFill/>
          </a:ln>
        </p:spPr>
      </p:pic>
      <p:pic>
        <p:nvPicPr>
          <p:cNvPr id="357" name="Google Shape;357;gcde3869b24_0_99"/>
          <p:cNvPicPr preferRelativeResize="0"/>
          <p:nvPr/>
        </p:nvPicPr>
        <p:blipFill rotWithShape="1">
          <a:blip r:embed="rId4">
            <a:alphaModFix/>
          </a:blip>
          <a:srcRect l="13980" r="17554" b="44976"/>
          <a:stretch/>
        </p:blipFill>
        <p:spPr>
          <a:xfrm>
            <a:off x="3586213" y="2991450"/>
            <a:ext cx="3433226" cy="1621000"/>
          </a:xfrm>
          <a:prstGeom prst="rect">
            <a:avLst/>
          </a:prstGeom>
          <a:noFill/>
          <a:ln>
            <a:noFill/>
          </a:ln>
        </p:spPr>
      </p:pic>
      <p:cxnSp>
        <p:nvCxnSpPr>
          <p:cNvPr id="358" name="Google Shape;358;gcde3869b24_0_99"/>
          <p:cNvCxnSpPr/>
          <p:nvPr/>
        </p:nvCxnSpPr>
        <p:spPr>
          <a:xfrm flipH="1">
            <a:off x="1348350" y="1371025"/>
            <a:ext cx="4033800" cy="2232300"/>
          </a:xfrm>
          <a:prstGeom prst="straightConnector1">
            <a:avLst/>
          </a:prstGeom>
          <a:noFill/>
          <a:ln w="114300" cap="flat" cmpd="sng">
            <a:solidFill>
              <a:srgbClr val="C00000"/>
            </a:solidFill>
            <a:prstDash val="solid"/>
            <a:round/>
            <a:headEnd type="none" w="sm" len="sm"/>
            <a:tailEnd type="stealth" w="med" len="med"/>
          </a:ln>
        </p:spPr>
      </p:cxnSp>
      <p:cxnSp>
        <p:nvCxnSpPr>
          <p:cNvPr id="359" name="Google Shape;359;gcde3869b24_0_99"/>
          <p:cNvCxnSpPr/>
          <p:nvPr/>
        </p:nvCxnSpPr>
        <p:spPr>
          <a:xfrm flipH="1">
            <a:off x="5206388" y="1371025"/>
            <a:ext cx="192900" cy="2005800"/>
          </a:xfrm>
          <a:prstGeom prst="straightConnector1">
            <a:avLst/>
          </a:prstGeom>
          <a:noFill/>
          <a:ln w="114300" cap="flat" cmpd="sng">
            <a:solidFill>
              <a:srgbClr val="C00000"/>
            </a:solidFill>
            <a:prstDash val="solid"/>
            <a:round/>
            <a:headEnd type="none" w="sm" len="sm"/>
            <a:tailEnd type="stealth" w="med" len="med"/>
          </a:ln>
        </p:spPr>
      </p:cxnSp>
      <p:sp>
        <p:nvSpPr>
          <p:cNvPr id="360" name="Google Shape;360;gcde3869b24_0_99"/>
          <p:cNvSpPr/>
          <p:nvPr/>
        </p:nvSpPr>
        <p:spPr>
          <a:xfrm>
            <a:off x="5325700" y="1246350"/>
            <a:ext cx="215100" cy="226500"/>
          </a:xfrm>
          <a:prstGeom prst="flowChartConnector">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cde3869b24_0_107"/>
          <p:cNvSpPr txBox="1">
            <a:spLocks noGrp="1"/>
          </p:cNvSpPr>
          <p:nvPr>
            <p:ph type="title"/>
          </p:nvPr>
        </p:nvSpPr>
        <p:spPr>
          <a:xfrm>
            <a:off x="3943984" y="236798"/>
            <a:ext cx="45285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Communications &amp; Signatures</a:t>
            </a:r>
            <a:endParaRPr/>
          </a:p>
        </p:txBody>
      </p:sp>
      <p:sp>
        <p:nvSpPr>
          <p:cNvPr id="367" name="Google Shape;367;gcde3869b24_0_107"/>
          <p:cNvSpPr txBox="1">
            <a:spLocks noGrp="1"/>
          </p:cNvSpPr>
          <p:nvPr>
            <p:ph type="body" idx="1"/>
          </p:nvPr>
        </p:nvSpPr>
        <p:spPr>
          <a:xfrm>
            <a:off x="5767375" y="980650"/>
            <a:ext cx="1881000" cy="93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600"/>
              <a:t>Agent receives email notification</a:t>
            </a:r>
            <a:endParaRPr sz="1600"/>
          </a:p>
        </p:txBody>
      </p:sp>
      <p:pic>
        <p:nvPicPr>
          <p:cNvPr id="368" name="Google Shape;368;gcde3869b24_0_107"/>
          <p:cNvPicPr preferRelativeResize="0"/>
          <p:nvPr/>
        </p:nvPicPr>
        <p:blipFill rotWithShape="1">
          <a:blip r:embed="rId3">
            <a:alphaModFix/>
          </a:blip>
          <a:srcRect l="19710" r="23354" b="43942"/>
          <a:stretch/>
        </p:blipFill>
        <p:spPr>
          <a:xfrm>
            <a:off x="555200" y="2571750"/>
            <a:ext cx="3274623" cy="2254800"/>
          </a:xfrm>
          <a:prstGeom prst="rect">
            <a:avLst/>
          </a:prstGeom>
          <a:noFill/>
          <a:ln>
            <a:noFill/>
          </a:ln>
        </p:spPr>
      </p:pic>
      <p:pic>
        <p:nvPicPr>
          <p:cNvPr id="369" name="Google Shape;369;gcde3869b24_0_107"/>
          <p:cNvPicPr preferRelativeResize="0"/>
          <p:nvPr/>
        </p:nvPicPr>
        <p:blipFill rotWithShape="1">
          <a:blip r:embed="rId4">
            <a:alphaModFix/>
          </a:blip>
          <a:srcRect/>
          <a:stretch/>
        </p:blipFill>
        <p:spPr>
          <a:xfrm>
            <a:off x="226625" y="889898"/>
            <a:ext cx="4528499" cy="1611855"/>
          </a:xfrm>
          <a:prstGeom prst="rect">
            <a:avLst/>
          </a:prstGeom>
          <a:noFill/>
          <a:ln>
            <a:noFill/>
          </a:ln>
        </p:spPr>
      </p:pic>
      <p:pic>
        <p:nvPicPr>
          <p:cNvPr id="370" name="Google Shape;370;gcde3869b24_0_107"/>
          <p:cNvPicPr preferRelativeResize="0"/>
          <p:nvPr/>
        </p:nvPicPr>
        <p:blipFill rotWithShape="1">
          <a:blip r:embed="rId5">
            <a:alphaModFix/>
          </a:blip>
          <a:srcRect l="19019" r="31847" b="55529"/>
          <a:stretch/>
        </p:blipFill>
        <p:spPr>
          <a:xfrm>
            <a:off x="3829825" y="1914550"/>
            <a:ext cx="3557876" cy="1591225"/>
          </a:xfrm>
          <a:prstGeom prst="rect">
            <a:avLst/>
          </a:prstGeom>
          <a:noFill/>
          <a:ln>
            <a:noFill/>
          </a:ln>
        </p:spPr>
      </p:pic>
      <p:cxnSp>
        <p:nvCxnSpPr>
          <p:cNvPr id="371" name="Google Shape;371;gcde3869b24_0_107"/>
          <p:cNvCxnSpPr/>
          <p:nvPr/>
        </p:nvCxnSpPr>
        <p:spPr>
          <a:xfrm flipH="1">
            <a:off x="3637300" y="1284700"/>
            <a:ext cx="2050800" cy="325800"/>
          </a:xfrm>
          <a:prstGeom prst="straightConnector1">
            <a:avLst/>
          </a:prstGeom>
          <a:noFill/>
          <a:ln w="114300" cap="flat" cmpd="sng">
            <a:solidFill>
              <a:srgbClr val="C00000"/>
            </a:solidFill>
            <a:prstDash val="solid"/>
            <a:round/>
            <a:headEnd type="none" w="sm" len="sm"/>
            <a:tailEnd type="stealth" w="med" len="med"/>
          </a:ln>
        </p:spPr>
      </p:cxnSp>
      <p:sp>
        <p:nvSpPr>
          <p:cNvPr id="372" name="Google Shape;372;gcde3869b24_0_107"/>
          <p:cNvSpPr txBox="1">
            <a:spLocks noGrp="1"/>
          </p:cNvSpPr>
          <p:nvPr>
            <p:ph type="body" idx="1"/>
          </p:nvPr>
        </p:nvSpPr>
        <p:spPr>
          <a:xfrm>
            <a:off x="4572000" y="3659825"/>
            <a:ext cx="4107900" cy="93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600"/>
              <a:t>Agent logs into XPM system, reviews mid-year evaluation, enters comments (optional) and digitally signs mid-year evaluation.</a:t>
            </a:r>
            <a:endParaRPr sz="1600"/>
          </a:p>
        </p:txBody>
      </p:sp>
      <p:cxnSp>
        <p:nvCxnSpPr>
          <p:cNvPr id="373" name="Google Shape;373;gcde3869b24_0_107"/>
          <p:cNvCxnSpPr>
            <a:stCxn id="372" idx="1"/>
          </p:cNvCxnSpPr>
          <p:nvPr/>
        </p:nvCxnSpPr>
        <p:spPr>
          <a:xfrm rot="10800000">
            <a:off x="2504100" y="3614675"/>
            <a:ext cx="2067900" cy="512100"/>
          </a:xfrm>
          <a:prstGeom prst="straightConnector1">
            <a:avLst/>
          </a:prstGeom>
          <a:noFill/>
          <a:ln w="114300" cap="flat" cmpd="sng">
            <a:solidFill>
              <a:srgbClr val="C00000"/>
            </a:solidFill>
            <a:prstDash val="solid"/>
            <a:round/>
            <a:headEnd type="none" w="sm" len="sm"/>
            <a:tailEnd type="stealth"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d509abf193_1_32"/>
          <p:cNvSpPr txBox="1">
            <a:spLocks noGrp="1"/>
          </p:cNvSpPr>
          <p:nvPr>
            <p:ph type="title"/>
          </p:nvPr>
        </p:nvSpPr>
        <p:spPr>
          <a:xfrm>
            <a:off x="457200" y="911904"/>
            <a:ext cx="82296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380" name="Google Shape;380;gd509abf193_1_32"/>
          <p:cNvSpPr txBox="1">
            <a:spLocks noGrp="1"/>
          </p:cNvSpPr>
          <p:nvPr>
            <p:ph type="body" idx="1"/>
          </p:nvPr>
        </p:nvSpPr>
        <p:spPr>
          <a:xfrm>
            <a:off x="457200" y="1648487"/>
            <a:ext cx="8229600" cy="2946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381" name="Google Shape;381;gd509abf193_1_3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cde3869b24_0_17"/>
          <p:cNvSpPr txBox="1">
            <a:spLocks noGrp="1"/>
          </p:cNvSpPr>
          <p:nvPr>
            <p:ph type="title"/>
          </p:nvPr>
        </p:nvSpPr>
        <p:spPr>
          <a:xfrm>
            <a:off x="2594750" y="277375"/>
            <a:ext cx="62733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Summarizing Your Annual Program Activity  </a:t>
            </a:r>
            <a:endParaRPr/>
          </a:p>
        </p:txBody>
      </p:sp>
      <p:sp>
        <p:nvSpPr>
          <p:cNvPr id="388" name="Google Shape;388;gcde3869b24_0_17"/>
          <p:cNvSpPr txBox="1">
            <a:spLocks noGrp="1"/>
          </p:cNvSpPr>
          <p:nvPr>
            <p:ph type="body" idx="1"/>
          </p:nvPr>
        </p:nvSpPr>
        <p:spPr>
          <a:xfrm>
            <a:off x="457200" y="1648487"/>
            <a:ext cx="8229600" cy="294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Agents provide </a:t>
            </a:r>
            <a:r>
              <a:rPr lang="en-US">
                <a:solidFill>
                  <a:srgbClr val="C00000"/>
                </a:solidFill>
              </a:rPr>
              <a:t>Program Summary</a:t>
            </a:r>
            <a:r>
              <a:rPr lang="en-US"/>
              <a:t> to CED prior to the final performance review meeting</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r>
              <a:rPr lang="en-US"/>
              <a:t>Maintain an electronic copy of all Program Summaries for use in future title promotion packages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aphicFrame>
        <p:nvGraphicFramePr>
          <p:cNvPr id="394" name="Google Shape;394;gcde3869b24_0_23"/>
          <p:cNvGraphicFramePr/>
          <p:nvPr/>
        </p:nvGraphicFramePr>
        <p:xfrm>
          <a:off x="220375" y="854900"/>
          <a:ext cx="8554250" cy="2089599"/>
        </p:xfrm>
        <a:graphic>
          <a:graphicData uri="http://schemas.openxmlformats.org/drawingml/2006/table">
            <a:tbl>
              <a:tblPr>
                <a:noFill/>
                <a:tableStyleId>{881A0AC8-A3C9-49F9-A75A-C1A55E18D080}</a:tableStyleId>
              </a:tblPr>
              <a:tblGrid>
                <a:gridCol w="8554250">
                  <a:extLst>
                    <a:ext uri="{9D8B030D-6E8A-4147-A177-3AD203B41FA5}">
                      <a16:colId xmlns:a16="http://schemas.microsoft.com/office/drawing/2014/main" val="20000"/>
                    </a:ext>
                  </a:extLst>
                </a:gridCol>
              </a:tblGrid>
              <a:tr h="400275">
                <a:tc>
                  <a:txBody>
                    <a:bodyPr/>
                    <a:lstStyle/>
                    <a:p>
                      <a:pPr marL="0" marR="0" lvl="0" indent="0" algn="l" rtl="0">
                        <a:lnSpc>
                          <a:spcPct val="115000"/>
                        </a:lnSpc>
                        <a:spcBef>
                          <a:spcPts val="0"/>
                        </a:spcBef>
                        <a:spcAft>
                          <a:spcPts val="0"/>
                        </a:spcAft>
                        <a:buClr>
                          <a:srgbClr val="000000"/>
                        </a:buClr>
                        <a:buSzPts val="1700"/>
                        <a:buFont typeface="Arial"/>
                        <a:buNone/>
                      </a:pPr>
                      <a:r>
                        <a:rPr lang="en-US" sz="1700" b="1" u="none" strike="noStrike" cap="none">
                          <a:solidFill>
                            <a:srgbClr val="FFFFFF"/>
                          </a:solidFill>
                        </a:rPr>
                        <a:t>PROGRAM IMPLEMENTATION</a:t>
                      </a:r>
                      <a:endParaRPr sz="1700" b="1" u="none" strike="noStrike" cap="none">
                        <a:solidFill>
                          <a:srgbClr val="FFFFFF"/>
                        </a:solidFill>
                      </a:endParaRPr>
                    </a:p>
                  </a:txBody>
                  <a:tcPr marL="91425" marR="91425" marT="91425" marB="91425">
                    <a:lnL w="12650" cap="flat" cmpd="sng">
                      <a:solidFill>
                        <a:srgbClr val="5D1E08"/>
                      </a:solidFill>
                      <a:prstDash val="solid"/>
                      <a:round/>
                      <a:headEnd type="none" w="sm" len="sm"/>
                      <a:tailEnd type="none" w="sm" len="sm"/>
                    </a:lnL>
                    <a:lnR w="12650" cap="flat" cmpd="sng">
                      <a:solidFill>
                        <a:srgbClr val="5D1E08"/>
                      </a:solidFill>
                      <a:prstDash val="solid"/>
                      <a:round/>
                      <a:headEnd type="none" w="sm" len="sm"/>
                      <a:tailEnd type="none" w="sm" len="sm"/>
                    </a:lnR>
                    <a:lnT w="12650" cap="flat" cmpd="sng">
                      <a:solidFill>
                        <a:srgbClr val="5D1E08"/>
                      </a:solidFill>
                      <a:prstDash val="solid"/>
                      <a:round/>
                      <a:headEnd type="none" w="sm" len="sm"/>
                      <a:tailEnd type="none" w="sm" len="sm"/>
                    </a:lnT>
                    <a:lnB w="12650" cap="flat" cmpd="sng">
                      <a:solidFill>
                        <a:srgbClr val="000000"/>
                      </a:solidFill>
                      <a:prstDash val="solid"/>
                      <a:round/>
                      <a:headEnd type="none" w="sm" len="sm"/>
                      <a:tailEnd type="none" w="sm" len="sm"/>
                    </a:lnB>
                    <a:solidFill>
                      <a:srgbClr val="C00000"/>
                    </a:solidFill>
                  </a:tcPr>
                </a:tc>
                <a:extLst>
                  <a:ext uri="{0D108BD9-81ED-4DB2-BD59-A6C34878D82A}">
                    <a16:rowId xmlns:a16="http://schemas.microsoft.com/office/drawing/2014/main" val="10000"/>
                  </a:ext>
                </a:extLst>
              </a:tr>
              <a:tr h="11522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Describe the educational strategies and teaching methods (meetings, field days, news articles etc.) used and how they fit together as part of the comprehensive educational program. Describe the target audience(s) and how they were identified.  Did you expand your audience or reach new audiences for your program; if so, how?  Provide evidence of diversity and balanced programming efforts. Describe your internal/external collaborations, networking and partnerships involved.  What role did you play? Include funding that was utilized or any grants and other resources you secured.</a:t>
                      </a:r>
                      <a:endParaRPr sz="1400" u="none" strike="noStrike" cap="none"/>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95" name="Google Shape;395;gcde3869b24_0_23"/>
          <p:cNvGraphicFramePr/>
          <p:nvPr/>
        </p:nvGraphicFramePr>
        <p:xfrm>
          <a:off x="220375" y="3132425"/>
          <a:ext cx="8554250" cy="1648165"/>
        </p:xfrm>
        <a:graphic>
          <a:graphicData uri="http://schemas.openxmlformats.org/drawingml/2006/table">
            <a:tbl>
              <a:tblPr>
                <a:noFill/>
                <a:tableStyleId>{881A0AC8-A3C9-49F9-A75A-C1A55E18D080}</a:tableStyleId>
              </a:tblPr>
              <a:tblGrid>
                <a:gridCol w="8554250">
                  <a:extLst>
                    <a:ext uri="{9D8B030D-6E8A-4147-A177-3AD203B41FA5}">
                      <a16:colId xmlns:a16="http://schemas.microsoft.com/office/drawing/2014/main" val="20000"/>
                    </a:ext>
                  </a:extLst>
                </a:gridCol>
              </a:tblGrid>
              <a:tr h="504750">
                <a:tc>
                  <a:txBody>
                    <a:bodyPr/>
                    <a:lstStyle/>
                    <a:p>
                      <a:pPr marL="0" marR="0" lvl="0" indent="0" algn="l" rtl="0">
                        <a:lnSpc>
                          <a:spcPct val="115000"/>
                        </a:lnSpc>
                        <a:spcBef>
                          <a:spcPts val="0"/>
                        </a:spcBef>
                        <a:spcAft>
                          <a:spcPts val="0"/>
                        </a:spcAft>
                        <a:buClr>
                          <a:srgbClr val="000000"/>
                        </a:buClr>
                        <a:buSzPts val="1700"/>
                        <a:buFont typeface="Arial"/>
                        <a:buNone/>
                      </a:pPr>
                      <a:r>
                        <a:rPr lang="en-US" sz="1700" b="1" u="none" strike="noStrike" cap="none">
                          <a:solidFill>
                            <a:srgbClr val="FFFFFF"/>
                          </a:solidFill>
                        </a:rPr>
                        <a:t>PROGRAM OUTCOMES &amp; IMPACTS</a:t>
                      </a:r>
                      <a:endParaRPr sz="1700" b="1" u="none" strike="noStrike" cap="none">
                        <a:solidFill>
                          <a:srgbClr val="FFFFFF"/>
                        </a:solidFill>
                      </a:endParaRPr>
                    </a:p>
                  </a:txBody>
                  <a:tcPr marL="91425" marR="91425" marT="91425" marB="91425">
                    <a:lnL w="12650" cap="flat" cmpd="sng">
                      <a:solidFill>
                        <a:srgbClr val="5D1E08"/>
                      </a:solidFill>
                      <a:prstDash val="solid"/>
                      <a:round/>
                      <a:headEnd type="none" w="sm" len="sm"/>
                      <a:tailEnd type="none" w="sm" len="sm"/>
                    </a:lnL>
                    <a:lnR w="12650" cap="flat" cmpd="sng">
                      <a:solidFill>
                        <a:srgbClr val="5D1E08"/>
                      </a:solidFill>
                      <a:prstDash val="solid"/>
                      <a:round/>
                      <a:headEnd type="none" w="sm" len="sm"/>
                      <a:tailEnd type="none" w="sm" len="sm"/>
                    </a:lnR>
                    <a:lnT w="12650" cap="flat" cmpd="sng">
                      <a:solidFill>
                        <a:srgbClr val="5D1E08"/>
                      </a:solidFill>
                      <a:prstDash val="solid"/>
                      <a:round/>
                      <a:headEnd type="none" w="sm" len="sm"/>
                      <a:tailEnd type="none" w="sm" len="sm"/>
                    </a:lnT>
                    <a:lnB w="12650" cap="flat" cmpd="sng">
                      <a:solidFill>
                        <a:srgbClr val="000000"/>
                      </a:solidFill>
                      <a:prstDash val="solid"/>
                      <a:round/>
                      <a:headEnd type="none" w="sm" len="sm"/>
                      <a:tailEnd type="none" w="sm" len="sm"/>
                    </a:lnB>
                    <a:solidFill>
                      <a:srgbClr val="C00000"/>
                    </a:solidFill>
                  </a:tcPr>
                </a:tc>
                <a:extLst>
                  <a:ext uri="{0D108BD9-81ED-4DB2-BD59-A6C34878D82A}">
                    <a16:rowId xmlns:a16="http://schemas.microsoft.com/office/drawing/2014/main" val="10000"/>
                  </a:ext>
                </a:extLst>
              </a:tr>
              <a:tr h="9788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Describe the results of your program evaluation in terms of: What difference did this program make in the lives of the participants or North Carolina citizens? Include changes in the target audiences’ knowledge, skills, attitudes, and changes in behavior/practices or adoption of technology or innovations. Include data reported in ERS and results from qualitative and quantitative evaluations.</a:t>
                      </a:r>
                      <a:endParaRPr sz="1400" u="none" strike="noStrike" cap="none"/>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96" name="Google Shape;396;gcde3869b24_0_23"/>
          <p:cNvSpPr txBox="1"/>
          <p:nvPr/>
        </p:nvSpPr>
        <p:spPr>
          <a:xfrm>
            <a:off x="2968700" y="147300"/>
            <a:ext cx="41925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Program Summary</a:t>
            </a:r>
            <a:endParaRPr sz="2200" b="1"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graphicFrame>
        <p:nvGraphicFramePr>
          <p:cNvPr id="402" name="Google Shape;402;gcde3869b24_0_36"/>
          <p:cNvGraphicFramePr/>
          <p:nvPr/>
        </p:nvGraphicFramePr>
        <p:xfrm>
          <a:off x="209838" y="772075"/>
          <a:ext cx="7816450" cy="1370594"/>
        </p:xfrm>
        <a:graphic>
          <a:graphicData uri="http://schemas.openxmlformats.org/drawingml/2006/table">
            <a:tbl>
              <a:tblPr>
                <a:noFill/>
                <a:tableStyleId>{881A0AC8-A3C9-49F9-A75A-C1A55E18D080}</a:tableStyleId>
              </a:tblPr>
              <a:tblGrid>
                <a:gridCol w="7816450">
                  <a:extLst>
                    <a:ext uri="{9D8B030D-6E8A-4147-A177-3AD203B41FA5}">
                      <a16:colId xmlns:a16="http://schemas.microsoft.com/office/drawing/2014/main" val="20000"/>
                    </a:ext>
                  </a:extLst>
                </a:gridCol>
              </a:tblGrid>
              <a:tr h="34347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PROGRAM MARKETING</a:t>
                      </a:r>
                      <a:endParaRPr sz="1200" b="1" u="none" strike="noStrike" cap="none">
                        <a:solidFill>
                          <a:srgbClr val="FFFFFF"/>
                        </a:solidFill>
                      </a:endParaRPr>
                    </a:p>
                  </a:txBody>
                  <a:tcPr marL="91425" marR="91425" marT="91425" marB="91425">
                    <a:lnL w="12650" cap="flat" cmpd="sng">
                      <a:solidFill>
                        <a:srgbClr val="5D1E08"/>
                      </a:solidFill>
                      <a:prstDash val="solid"/>
                      <a:round/>
                      <a:headEnd type="none" w="sm" len="sm"/>
                      <a:tailEnd type="none" w="sm" len="sm"/>
                    </a:lnL>
                    <a:lnR w="12650" cap="flat" cmpd="sng">
                      <a:solidFill>
                        <a:srgbClr val="5D1E08"/>
                      </a:solidFill>
                      <a:prstDash val="solid"/>
                      <a:round/>
                      <a:headEnd type="none" w="sm" len="sm"/>
                      <a:tailEnd type="none" w="sm" len="sm"/>
                    </a:lnR>
                    <a:lnT w="12650" cap="flat" cmpd="sng">
                      <a:solidFill>
                        <a:srgbClr val="5D1E08"/>
                      </a:solidFill>
                      <a:prstDash val="solid"/>
                      <a:round/>
                      <a:headEnd type="none" w="sm" len="sm"/>
                      <a:tailEnd type="none" w="sm" len="sm"/>
                    </a:lnT>
                    <a:lnB w="12650" cap="flat" cmpd="sng">
                      <a:solidFill>
                        <a:srgbClr val="000000"/>
                      </a:solidFill>
                      <a:prstDash val="solid"/>
                      <a:round/>
                      <a:headEnd type="none" w="sm" len="sm"/>
                      <a:tailEnd type="none" w="sm" len="sm"/>
                    </a:lnB>
                    <a:solidFill>
                      <a:srgbClr val="C00000"/>
                    </a:solidFill>
                  </a:tcPr>
                </a:tc>
                <a:extLst>
                  <a:ext uri="{0D108BD9-81ED-4DB2-BD59-A6C34878D82A}">
                    <a16:rowId xmlns:a16="http://schemas.microsoft.com/office/drawing/2014/main" val="10000"/>
                  </a:ext>
                </a:extLst>
              </a:tr>
              <a:tr h="995275">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How was this program marketed to your target audience? What media outlets or networks were used to help market the program? What promotional tools did you use to maximize the reach and impact of your programming (e.g. online marketing, social media, direct mail, etc.)?  </a:t>
                      </a:r>
                      <a:endParaRPr sz="1200" u="none" strike="noStrike" cap="none"/>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03" name="Google Shape;403;gcde3869b24_0_36"/>
          <p:cNvGraphicFramePr/>
          <p:nvPr/>
        </p:nvGraphicFramePr>
        <p:xfrm>
          <a:off x="209850" y="2263550"/>
          <a:ext cx="7742775" cy="1310819"/>
        </p:xfrm>
        <a:graphic>
          <a:graphicData uri="http://schemas.openxmlformats.org/drawingml/2006/table">
            <a:tbl>
              <a:tblPr>
                <a:noFill/>
                <a:tableStyleId>{881A0AC8-A3C9-49F9-A75A-C1A55E18D080}</a:tableStyleId>
              </a:tblPr>
              <a:tblGrid>
                <a:gridCol w="7742775">
                  <a:extLst>
                    <a:ext uri="{9D8B030D-6E8A-4147-A177-3AD203B41FA5}">
                      <a16:colId xmlns:a16="http://schemas.microsoft.com/office/drawing/2014/main" val="20000"/>
                    </a:ext>
                  </a:extLst>
                </a:gridCol>
              </a:tblGrid>
              <a:tr h="3321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solidFill>
                            <a:srgbClr val="FFFFFF"/>
                          </a:solidFill>
                        </a:rPr>
                        <a:t>PROGRAM DIVERSITY</a:t>
                      </a:r>
                      <a:endParaRPr sz="1200" b="1" u="none" strike="noStrike" cap="none">
                        <a:solidFill>
                          <a:srgbClr val="FFFFFF"/>
                        </a:solidFill>
                      </a:endParaRPr>
                    </a:p>
                  </a:txBody>
                  <a:tcPr marL="91425" marR="91425" marT="91425" marB="91425">
                    <a:lnL w="12650" cap="flat" cmpd="sng">
                      <a:solidFill>
                        <a:srgbClr val="5D1E08"/>
                      </a:solidFill>
                      <a:prstDash val="solid"/>
                      <a:round/>
                      <a:headEnd type="none" w="sm" len="sm"/>
                      <a:tailEnd type="none" w="sm" len="sm"/>
                    </a:lnL>
                    <a:lnR w="12650" cap="flat" cmpd="sng">
                      <a:solidFill>
                        <a:srgbClr val="5D1E08"/>
                      </a:solidFill>
                      <a:prstDash val="solid"/>
                      <a:round/>
                      <a:headEnd type="none" w="sm" len="sm"/>
                      <a:tailEnd type="none" w="sm" len="sm"/>
                    </a:lnR>
                    <a:lnT w="12650" cap="flat" cmpd="sng">
                      <a:solidFill>
                        <a:srgbClr val="5D1E08"/>
                      </a:solidFill>
                      <a:prstDash val="solid"/>
                      <a:round/>
                      <a:headEnd type="none" w="sm" len="sm"/>
                      <a:tailEnd type="none" w="sm" len="sm"/>
                    </a:lnT>
                    <a:lnB w="12650" cap="flat" cmpd="sng">
                      <a:solidFill>
                        <a:srgbClr val="000000"/>
                      </a:solidFill>
                      <a:prstDash val="solid"/>
                      <a:round/>
                      <a:headEnd type="none" w="sm" len="sm"/>
                      <a:tailEnd type="none" w="sm" len="sm"/>
                    </a:lnB>
                    <a:solidFill>
                      <a:srgbClr val="C00000"/>
                    </a:solidFill>
                  </a:tcPr>
                </a:tc>
                <a:extLst>
                  <a:ext uri="{0D108BD9-81ED-4DB2-BD59-A6C34878D82A}">
                    <a16:rowId xmlns:a16="http://schemas.microsoft.com/office/drawing/2014/main" val="10000"/>
                  </a:ext>
                </a:extLst>
              </a:tr>
              <a:tr h="9355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Provide a demographic comparison of your program participants vs your county population. Is your program in parity? Is there a reason your program cannot achieve parity? What specific measures did you take to increase outreach to underserved audiences and increase program diversity?</a:t>
                      </a:r>
                      <a:endParaRPr sz="1200" u="none" strike="noStrike" cap="none"/>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04" name="Google Shape;404;gcde3869b24_0_36"/>
          <p:cNvPicPr preferRelativeResize="0"/>
          <p:nvPr/>
        </p:nvPicPr>
        <p:blipFill>
          <a:blip r:embed="rId3">
            <a:alphaModFix/>
          </a:blip>
          <a:stretch>
            <a:fillRect/>
          </a:stretch>
        </p:blipFill>
        <p:spPr>
          <a:xfrm>
            <a:off x="209850" y="3695250"/>
            <a:ext cx="7816450" cy="971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cd0cc29d84_0_0"/>
          <p:cNvSpPr txBox="1">
            <a:spLocks noGrp="1"/>
          </p:cNvSpPr>
          <p:nvPr>
            <p:ph type="title"/>
          </p:nvPr>
        </p:nvSpPr>
        <p:spPr>
          <a:xfrm>
            <a:off x="457200" y="613579"/>
            <a:ext cx="82296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UNC System-wide Strategic Initiatives</a:t>
            </a:r>
            <a:endParaRPr/>
          </a:p>
        </p:txBody>
      </p:sp>
      <p:pic>
        <p:nvPicPr>
          <p:cNvPr id="100" name="Google Shape;100;gcd0cc29d84_0_0"/>
          <p:cNvPicPr preferRelativeResize="0"/>
          <p:nvPr/>
        </p:nvPicPr>
        <p:blipFill rotWithShape="1">
          <a:blip r:embed="rId3">
            <a:alphaModFix/>
          </a:blip>
          <a:srcRect/>
          <a:stretch/>
        </p:blipFill>
        <p:spPr>
          <a:xfrm>
            <a:off x="550100" y="1332954"/>
            <a:ext cx="8288722" cy="327369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cd0cc29d84_0_59"/>
          <p:cNvSpPr txBox="1">
            <a:spLocks noGrp="1"/>
          </p:cNvSpPr>
          <p:nvPr>
            <p:ph type="title"/>
          </p:nvPr>
        </p:nvSpPr>
        <p:spPr>
          <a:xfrm>
            <a:off x="457200" y="717801"/>
            <a:ext cx="8229600" cy="47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Annual Evaluation/Comments</a:t>
            </a:r>
            <a:endParaRPr/>
          </a:p>
        </p:txBody>
      </p:sp>
      <p:sp>
        <p:nvSpPr>
          <p:cNvPr id="411" name="Google Shape;411;gcd0cc29d84_0_59"/>
          <p:cNvSpPr txBox="1">
            <a:spLocks noGrp="1"/>
          </p:cNvSpPr>
          <p:nvPr>
            <p:ph type="body" idx="1"/>
          </p:nvPr>
        </p:nvSpPr>
        <p:spPr>
          <a:xfrm>
            <a:off x="457200" y="1480850"/>
            <a:ext cx="8229600" cy="32421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CEDs review and document the Agent’s performance during the entire cycle.</a:t>
            </a:r>
            <a:endParaRPr/>
          </a:p>
          <a:p>
            <a:pPr marL="457200" lvl="0" indent="-342900" algn="l" rtl="0">
              <a:lnSpc>
                <a:spcPct val="100000"/>
              </a:lnSpc>
              <a:spcBef>
                <a:spcPts val="1000"/>
              </a:spcBef>
              <a:spcAft>
                <a:spcPts val="0"/>
              </a:spcAft>
              <a:buSzPts val="1800"/>
              <a:buChar char="●"/>
            </a:pPr>
            <a:r>
              <a:rPr lang="en-US"/>
              <a:t>Comments should include outcomes related to the Agent’s goals, strategies, professional development activities and DEI training.</a:t>
            </a:r>
            <a:endParaRPr/>
          </a:p>
          <a:p>
            <a:pPr marL="0" lvl="0" indent="0" algn="l" rtl="0">
              <a:lnSpc>
                <a:spcPct val="100000"/>
              </a:lnSpc>
              <a:spcBef>
                <a:spcPts val="1000"/>
              </a:spcBef>
              <a:spcAft>
                <a:spcPts val="100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cd0cc29d84_0_71"/>
          <p:cNvSpPr txBox="1">
            <a:spLocks noGrp="1"/>
          </p:cNvSpPr>
          <p:nvPr>
            <p:ph type="title"/>
          </p:nvPr>
        </p:nvSpPr>
        <p:spPr>
          <a:xfrm>
            <a:off x="1682975" y="226900"/>
            <a:ext cx="7352400" cy="494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Overall Performance Rating</a:t>
            </a:r>
            <a:endParaRPr/>
          </a:p>
        </p:txBody>
      </p:sp>
      <p:pic>
        <p:nvPicPr>
          <p:cNvPr id="418" name="Google Shape;418;gcd0cc29d84_0_71"/>
          <p:cNvPicPr preferRelativeResize="0"/>
          <p:nvPr/>
        </p:nvPicPr>
        <p:blipFill rotWithShape="1">
          <a:blip r:embed="rId3">
            <a:alphaModFix/>
          </a:blip>
          <a:srcRect l="17403" t="6471"/>
          <a:stretch/>
        </p:blipFill>
        <p:spPr>
          <a:xfrm>
            <a:off x="65700" y="641475"/>
            <a:ext cx="7965752" cy="422364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cde3869b24_0_125"/>
          <p:cNvSpPr txBox="1">
            <a:spLocks noGrp="1"/>
          </p:cNvSpPr>
          <p:nvPr>
            <p:ph type="title"/>
          </p:nvPr>
        </p:nvSpPr>
        <p:spPr>
          <a:xfrm>
            <a:off x="4262337" y="220050"/>
            <a:ext cx="46644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Annual Performance Evaluation</a:t>
            </a:r>
            <a:endParaRPr/>
          </a:p>
        </p:txBody>
      </p:sp>
      <p:sp>
        <p:nvSpPr>
          <p:cNvPr id="425" name="Google Shape;425;gcde3869b24_0_125"/>
          <p:cNvSpPr txBox="1">
            <a:spLocks noGrp="1"/>
          </p:cNvSpPr>
          <p:nvPr>
            <p:ph type="body" idx="1"/>
          </p:nvPr>
        </p:nvSpPr>
        <p:spPr>
          <a:xfrm>
            <a:off x="3943150" y="1008450"/>
            <a:ext cx="5200800" cy="3585900"/>
          </a:xfrm>
          <a:prstGeom prst="rect">
            <a:avLst/>
          </a:prstGeom>
          <a:noFill/>
          <a:ln>
            <a:noFill/>
          </a:ln>
        </p:spPr>
        <p:txBody>
          <a:bodyPr spcFirstLastPara="1" wrap="square" lIns="91425" tIns="45700" rIns="91425" bIns="45700" anchor="t" anchorCtr="0">
            <a:noAutofit/>
          </a:bodyPr>
          <a:lstStyle/>
          <a:p>
            <a:pPr marL="457200" lvl="0" indent="-336550" algn="l" rtl="0">
              <a:lnSpc>
                <a:spcPct val="115000"/>
              </a:lnSpc>
              <a:spcBef>
                <a:spcPts val="360"/>
              </a:spcBef>
              <a:spcAft>
                <a:spcPts val="0"/>
              </a:spcAft>
              <a:buSzPts val="1700"/>
              <a:buChar char="•"/>
            </a:pPr>
            <a:r>
              <a:rPr lang="en-US" sz="2300"/>
              <a:t>Performance summary and overall performance rating are entered.</a:t>
            </a:r>
            <a:endParaRPr sz="2300"/>
          </a:p>
          <a:p>
            <a:pPr marL="457200" lvl="0" indent="-336550" algn="l" rtl="0">
              <a:lnSpc>
                <a:spcPct val="115000"/>
              </a:lnSpc>
              <a:spcBef>
                <a:spcPts val="0"/>
              </a:spcBef>
              <a:spcAft>
                <a:spcPts val="0"/>
              </a:spcAft>
              <a:buSzPts val="1700"/>
              <a:buChar char="•"/>
            </a:pPr>
            <a:r>
              <a:rPr lang="en-US" sz="2300"/>
              <a:t>CED adds signature and XPM system sends notification to agent.</a:t>
            </a:r>
            <a:endParaRPr sz="2300"/>
          </a:p>
          <a:p>
            <a:pPr marL="457200" lvl="0" indent="-336550" algn="l" rtl="0">
              <a:lnSpc>
                <a:spcPct val="115000"/>
              </a:lnSpc>
              <a:spcBef>
                <a:spcPts val="0"/>
              </a:spcBef>
              <a:spcAft>
                <a:spcPts val="0"/>
              </a:spcAft>
              <a:buSzPts val="1700"/>
              <a:buChar char="•"/>
            </a:pPr>
            <a:r>
              <a:rPr lang="en-US" sz="2300"/>
              <a:t>Agent makes comments (optional) and adds signature.</a:t>
            </a:r>
            <a:endParaRPr sz="2300"/>
          </a:p>
          <a:p>
            <a:pPr marL="457200" lvl="0" indent="-336550" algn="l" rtl="0">
              <a:lnSpc>
                <a:spcPct val="115000"/>
              </a:lnSpc>
              <a:spcBef>
                <a:spcPts val="0"/>
              </a:spcBef>
              <a:spcAft>
                <a:spcPts val="0"/>
              </a:spcAft>
              <a:buSzPts val="1700"/>
              <a:buChar char="•"/>
            </a:pPr>
            <a:r>
              <a:rPr lang="en-US" sz="2300"/>
              <a:t>CED prints document and adds to personnel file.</a:t>
            </a:r>
            <a:endParaRPr sz="2300"/>
          </a:p>
        </p:txBody>
      </p:sp>
      <p:pic>
        <p:nvPicPr>
          <p:cNvPr id="426" name="Google Shape;426;gcde3869b24_0_125"/>
          <p:cNvPicPr preferRelativeResize="0"/>
          <p:nvPr/>
        </p:nvPicPr>
        <p:blipFill rotWithShape="1">
          <a:blip r:embed="rId3">
            <a:alphaModFix/>
          </a:blip>
          <a:srcRect l="17945"/>
          <a:stretch/>
        </p:blipFill>
        <p:spPr>
          <a:xfrm>
            <a:off x="79325" y="737850"/>
            <a:ext cx="3965799" cy="43260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cd0cc29d84_0_65"/>
          <p:cNvSpPr txBox="1">
            <a:spLocks noGrp="1"/>
          </p:cNvSpPr>
          <p:nvPr>
            <p:ph type="title"/>
          </p:nvPr>
        </p:nvSpPr>
        <p:spPr>
          <a:xfrm>
            <a:off x="457200" y="647526"/>
            <a:ext cx="8229600" cy="518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Overall Performance Rating</a:t>
            </a:r>
            <a:endParaRPr/>
          </a:p>
        </p:txBody>
      </p:sp>
      <p:sp>
        <p:nvSpPr>
          <p:cNvPr id="433" name="Google Shape;433;gcd0cc29d84_0_65"/>
          <p:cNvSpPr txBox="1">
            <a:spLocks noGrp="1"/>
          </p:cNvSpPr>
          <p:nvPr>
            <p:ph type="body" idx="1"/>
          </p:nvPr>
        </p:nvSpPr>
        <p:spPr>
          <a:xfrm>
            <a:off x="457200" y="1332775"/>
            <a:ext cx="8229600" cy="35586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a:t>The annual overall performance rating represents the CEDs assessment of the Agent’s total performance during the entire evaluation cycle</a:t>
            </a:r>
            <a:endParaRPr/>
          </a:p>
          <a:p>
            <a:pPr marL="457200" lvl="0" indent="-342900" algn="l" rtl="0">
              <a:lnSpc>
                <a:spcPct val="100000"/>
              </a:lnSpc>
              <a:spcBef>
                <a:spcPts val="0"/>
              </a:spcBef>
              <a:spcAft>
                <a:spcPts val="0"/>
              </a:spcAft>
              <a:buSzPts val="1800"/>
              <a:buChar char="●"/>
            </a:pPr>
            <a:r>
              <a:rPr lang="en-US"/>
              <a:t>Employees must be assigned an overall performance rating based on a defined three-point scale</a:t>
            </a:r>
            <a:endParaRPr/>
          </a:p>
          <a:p>
            <a:pPr marL="914400" lvl="1" indent="-342900" algn="l" rtl="0">
              <a:lnSpc>
                <a:spcPct val="100000"/>
              </a:lnSpc>
              <a:spcBef>
                <a:spcPts val="0"/>
              </a:spcBef>
              <a:spcAft>
                <a:spcPts val="0"/>
              </a:spcAft>
              <a:buSzPts val="1800"/>
              <a:buChar char="○"/>
            </a:pPr>
            <a:r>
              <a:rPr lang="en-US"/>
              <a:t>NC State must submit these ratings to the UNC GA every year in August</a:t>
            </a:r>
            <a:endParaRPr/>
          </a:p>
          <a:p>
            <a:pPr marL="457200" lvl="0" indent="-342900" algn="l" rtl="0">
              <a:lnSpc>
                <a:spcPct val="100000"/>
              </a:lnSpc>
              <a:spcBef>
                <a:spcPts val="0"/>
              </a:spcBef>
              <a:spcAft>
                <a:spcPts val="0"/>
              </a:spcAft>
              <a:buSzPts val="1800"/>
              <a:buChar char="●"/>
            </a:pPr>
            <a:r>
              <a:rPr lang="en-US"/>
              <a:t>CEDs meet with the Agent to conduct an annual performance review meeting</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cd0cc29d84_0_42"/>
          <p:cNvSpPr txBox="1">
            <a:spLocks noGrp="1"/>
          </p:cNvSpPr>
          <p:nvPr>
            <p:ph type="title"/>
          </p:nvPr>
        </p:nvSpPr>
        <p:spPr>
          <a:xfrm>
            <a:off x="3320600" y="182800"/>
            <a:ext cx="49911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Key Dates for ERS</a:t>
            </a:r>
            <a:endParaRPr/>
          </a:p>
        </p:txBody>
      </p:sp>
      <p:pic>
        <p:nvPicPr>
          <p:cNvPr id="440" name="Google Shape;440;gcd0cc29d84_0_42"/>
          <p:cNvPicPr preferRelativeResize="0"/>
          <p:nvPr/>
        </p:nvPicPr>
        <p:blipFill rotWithShape="1">
          <a:blip r:embed="rId3">
            <a:alphaModFix/>
          </a:blip>
          <a:srcRect/>
          <a:stretch/>
        </p:blipFill>
        <p:spPr>
          <a:xfrm>
            <a:off x="129300" y="965175"/>
            <a:ext cx="6083882" cy="400279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d0df8bff89_0_29"/>
          <p:cNvSpPr txBox="1">
            <a:spLocks noGrp="1"/>
          </p:cNvSpPr>
          <p:nvPr>
            <p:ph type="title"/>
          </p:nvPr>
        </p:nvSpPr>
        <p:spPr>
          <a:xfrm>
            <a:off x="457200" y="911904"/>
            <a:ext cx="82296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These slides are for CED training only</a:t>
            </a:r>
            <a:endParaRPr/>
          </a:p>
        </p:txBody>
      </p:sp>
      <p:sp>
        <p:nvSpPr>
          <p:cNvPr id="453" name="Google Shape;453;gd0df8bff89_0_29"/>
          <p:cNvSpPr txBox="1">
            <a:spLocks noGrp="1"/>
          </p:cNvSpPr>
          <p:nvPr>
            <p:ph type="body" idx="1"/>
          </p:nvPr>
        </p:nvSpPr>
        <p:spPr>
          <a:xfrm>
            <a:off x="457200" y="1633087"/>
            <a:ext cx="8229600" cy="2946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a:t>HOW TO COMBINE YOUR PROGRAMING GOALS AND STRATEGIES WITH YOUR ADMINISTRATIVE GOALS AND STRATEGIES.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ce0180dde7_0_4"/>
          <p:cNvSpPr txBox="1">
            <a:spLocks noGrp="1"/>
          </p:cNvSpPr>
          <p:nvPr>
            <p:ph type="title"/>
          </p:nvPr>
        </p:nvSpPr>
        <p:spPr>
          <a:xfrm>
            <a:off x="457200" y="495479"/>
            <a:ext cx="82296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CED PLAN OF WORK</a:t>
            </a:r>
            <a:endParaRPr/>
          </a:p>
        </p:txBody>
      </p:sp>
      <p:sp>
        <p:nvSpPr>
          <p:cNvPr id="460" name="Google Shape;460;gce0180dde7_0_4"/>
          <p:cNvSpPr txBox="1">
            <a:spLocks noGrp="1"/>
          </p:cNvSpPr>
          <p:nvPr>
            <p:ph type="body" idx="1"/>
          </p:nvPr>
        </p:nvSpPr>
        <p:spPr>
          <a:xfrm>
            <a:off x="457200" y="1072075"/>
            <a:ext cx="8112900" cy="40047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A CED can use the same plan of work form as an Agent for their core program area.</a:t>
            </a:r>
            <a:endParaRPr/>
          </a:p>
          <a:p>
            <a:pPr marL="0" lvl="0" indent="0" algn="l" rtl="0">
              <a:spcBef>
                <a:spcPts val="360"/>
              </a:spcBef>
              <a:spcAft>
                <a:spcPts val="0"/>
              </a:spcAft>
              <a:buNone/>
            </a:pPr>
            <a:endParaRPr/>
          </a:p>
          <a:p>
            <a:pPr marL="457200" lvl="0" indent="0" algn="l" rtl="0">
              <a:spcBef>
                <a:spcPts val="360"/>
              </a:spcBef>
              <a:spcAft>
                <a:spcPts val="0"/>
              </a:spcAft>
              <a:buNone/>
            </a:pPr>
            <a:endParaRPr sz="2000"/>
          </a:p>
        </p:txBody>
      </p:sp>
      <p:sp>
        <p:nvSpPr>
          <p:cNvPr id="461" name="Google Shape;461;gce0180dde7_0_4"/>
          <p:cNvSpPr txBox="1"/>
          <p:nvPr/>
        </p:nvSpPr>
        <p:spPr>
          <a:xfrm>
            <a:off x="6638000" y="4676575"/>
            <a:ext cx="22095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462" name="Google Shape;462;gce0180dde7_0_4"/>
          <p:cNvPicPr preferRelativeResize="0"/>
          <p:nvPr/>
        </p:nvPicPr>
        <p:blipFill rotWithShape="1">
          <a:blip r:embed="rId3">
            <a:alphaModFix/>
          </a:blip>
          <a:srcRect b="21036"/>
          <a:stretch/>
        </p:blipFill>
        <p:spPr>
          <a:xfrm>
            <a:off x="980175" y="1969300"/>
            <a:ext cx="6543776" cy="30235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ce0180dde7_0_10"/>
          <p:cNvSpPr txBox="1">
            <a:spLocks noGrp="1"/>
          </p:cNvSpPr>
          <p:nvPr>
            <p:ph type="title"/>
          </p:nvPr>
        </p:nvSpPr>
        <p:spPr>
          <a:xfrm>
            <a:off x="457200" y="533254"/>
            <a:ext cx="82296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CED XPM</a:t>
            </a:r>
            <a:endParaRPr/>
          </a:p>
        </p:txBody>
      </p:sp>
      <p:sp>
        <p:nvSpPr>
          <p:cNvPr id="469" name="Google Shape;469;gce0180dde7_0_10"/>
          <p:cNvSpPr txBox="1">
            <a:spLocks noGrp="1"/>
          </p:cNvSpPr>
          <p:nvPr>
            <p:ph type="body" idx="1"/>
          </p:nvPr>
        </p:nvSpPr>
        <p:spPr>
          <a:xfrm>
            <a:off x="372450" y="1186346"/>
            <a:ext cx="8229600" cy="3824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In addition to the program plan in your focus area, the CED should develop strategies for the three administrative goals in their XPM.</a:t>
            </a:r>
            <a:endParaRPr/>
          </a:p>
          <a:p>
            <a:pPr marL="457200" lvl="0" indent="0" algn="l" rtl="0">
              <a:spcBef>
                <a:spcPts val="360"/>
              </a:spcBef>
              <a:spcAft>
                <a:spcPts val="0"/>
              </a:spcAft>
              <a:buNone/>
            </a:pPr>
            <a:endParaRPr/>
          </a:p>
          <a:p>
            <a:pPr marL="457200" lvl="0" indent="-342900" algn="l" rtl="0">
              <a:spcBef>
                <a:spcPts val="0"/>
              </a:spcBef>
              <a:spcAft>
                <a:spcPts val="0"/>
              </a:spcAft>
              <a:buSzPts val="1800"/>
              <a:buChar char="•"/>
            </a:pPr>
            <a:r>
              <a:rPr lang="en-US"/>
              <a:t>Three Administrative goals will focus on:</a:t>
            </a:r>
            <a:endParaRPr/>
          </a:p>
          <a:p>
            <a:pPr marL="914400" lvl="1" indent="-317500" algn="l" rtl="0">
              <a:spcBef>
                <a:spcPts val="0"/>
              </a:spcBef>
              <a:spcAft>
                <a:spcPts val="0"/>
              </a:spcAft>
              <a:buSzPts val="1400"/>
              <a:buChar char="–"/>
            </a:pPr>
            <a:r>
              <a:rPr lang="en-US" sz="2000"/>
              <a:t>Supervision and Leadership</a:t>
            </a:r>
            <a:endParaRPr sz="2000"/>
          </a:p>
          <a:p>
            <a:pPr marL="914400" lvl="1" indent="-317500" algn="l" rtl="0">
              <a:spcBef>
                <a:spcPts val="0"/>
              </a:spcBef>
              <a:spcAft>
                <a:spcPts val="0"/>
              </a:spcAft>
              <a:buSzPts val="1400"/>
              <a:buChar char="–"/>
            </a:pPr>
            <a:r>
              <a:rPr lang="en-US" sz="2000"/>
              <a:t>Financial Management</a:t>
            </a:r>
            <a:endParaRPr sz="2000"/>
          </a:p>
          <a:p>
            <a:pPr marL="914400" lvl="1" indent="-317500" algn="l" rtl="0">
              <a:spcBef>
                <a:spcPts val="0"/>
              </a:spcBef>
              <a:spcAft>
                <a:spcPts val="0"/>
              </a:spcAft>
              <a:buSzPts val="1400"/>
              <a:buChar char="–"/>
            </a:pPr>
            <a:r>
              <a:rPr lang="en-US" sz="2000"/>
              <a:t>Marketing, Internal/External Relations and Community Engagement</a:t>
            </a:r>
            <a:endParaRPr sz="2000"/>
          </a:p>
          <a:p>
            <a:pPr marL="0" lvl="0" indent="0" algn="l" rtl="0">
              <a:spcBef>
                <a:spcPts val="36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d0df8bff89_0_35"/>
          <p:cNvSpPr txBox="1">
            <a:spLocks noGrp="1"/>
          </p:cNvSpPr>
          <p:nvPr>
            <p:ph type="title"/>
          </p:nvPr>
        </p:nvSpPr>
        <p:spPr>
          <a:xfrm>
            <a:off x="457200" y="593174"/>
            <a:ext cx="8229600" cy="67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What is the CED process for XPM?</a:t>
            </a:r>
            <a:endParaRPr/>
          </a:p>
        </p:txBody>
      </p:sp>
      <p:sp>
        <p:nvSpPr>
          <p:cNvPr id="476" name="Google Shape;476;gd0df8bff89_0_35"/>
          <p:cNvSpPr txBox="1">
            <a:spLocks noGrp="1"/>
          </p:cNvSpPr>
          <p:nvPr>
            <p:ph type="body" idx="1"/>
          </p:nvPr>
        </p:nvSpPr>
        <p:spPr>
          <a:xfrm>
            <a:off x="457200" y="1132400"/>
            <a:ext cx="8229600" cy="346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Similar to the Agents the XPM form will change annually and focus on the upcoming year’s strategies to obtain your long to short term goals identified in you plan of work.</a:t>
            </a:r>
            <a:endParaRPr/>
          </a:p>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solidFill>
                  <a:srgbClr val="DB0000"/>
                </a:solidFill>
              </a:rPr>
              <a:t>But there are differences for the CED...</a:t>
            </a:r>
            <a:endParaRPr>
              <a:solidFill>
                <a:srgbClr val="DB0000"/>
              </a:solidFill>
            </a:endParaRPr>
          </a:p>
          <a:p>
            <a:pPr marL="457200" lvl="0" indent="-342900" algn="l" rtl="0">
              <a:lnSpc>
                <a:spcPct val="100000"/>
              </a:lnSpc>
              <a:spcBef>
                <a:spcPts val="0"/>
              </a:spcBef>
              <a:spcAft>
                <a:spcPts val="0"/>
              </a:spcAft>
              <a:buSzPts val="1800"/>
              <a:buChar char="●"/>
            </a:pPr>
            <a:r>
              <a:rPr lang="en-US"/>
              <a:t>All strategies for improving programming results will be compiled in one “Program Goal”</a:t>
            </a:r>
            <a:endParaRPr/>
          </a:p>
          <a:p>
            <a:pPr marL="457200" lvl="0" indent="-342900" algn="l" rtl="0">
              <a:lnSpc>
                <a:spcPct val="100000"/>
              </a:lnSpc>
              <a:spcBef>
                <a:spcPts val="0"/>
              </a:spcBef>
              <a:spcAft>
                <a:spcPts val="0"/>
              </a:spcAft>
              <a:buSzPts val="1800"/>
              <a:buChar char="●"/>
            </a:pPr>
            <a:r>
              <a:rPr lang="en-US"/>
              <a:t>Three administrative goals will have separate strategy boxes. </a:t>
            </a:r>
            <a:endParaRPr/>
          </a:p>
          <a:p>
            <a:pPr marL="0" lvl="0" indent="0" algn="l" rtl="0">
              <a:lnSpc>
                <a:spcPct val="100000"/>
              </a:lnSpc>
              <a:spcBef>
                <a:spcPts val="0"/>
              </a:spcBef>
              <a:spcAft>
                <a:spcPts val="0"/>
              </a:spcAft>
              <a:buNone/>
            </a:pPr>
            <a:endParaRPr sz="1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g7ae4bcdd79_1_0"/>
          <p:cNvPicPr preferRelativeResize="0"/>
          <p:nvPr/>
        </p:nvPicPr>
        <p:blipFill rotWithShape="1">
          <a:blip r:embed="rId3">
            <a:alphaModFix/>
          </a:blip>
          <a:srcRect b="36334"/>
          <a:stretch/>
        </p:blipFill>
        <p:spPr>
          <a:xfrm>
            <a:off x="496600" y="76200"/>
            <a:ext cx="8207425" cy="5025748"/>
          </a:xfrm>
          <a:prstGeom prst="rect">
            <a:avLst/>
          </a:prstGeom>
          <a:noFill/>
          <a:ln>
            <a:noFill/>
          </a:ln>
        </p:spPr>
      </p:pic>
      <p:sp>
        <p:nvSpPr>
          <p:cNvPr id="483" name="Google Shape;483;g7ae4bcdd79_1_0"/>
          <p:cNvSpPr txBox="1"/>
          <p:nvPr/>
        </p:nvSpPr>
        <p:spPr>
          <a:xfrm>
            <a:off x="124350" y="124350"/>
            <a:ext cx="851400" cy="612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387300" y="593729"/>
            <a:ext cx="82296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NC State University Strategic Goals</a:t>
            </a:r>
            <a:endParaRPr/>
          </a:p>
        </p:txBody>
      </p:sp>
      <p:sp>
        <p:nvSpPr>
          <p:cNvPr id="106" name="Google Shape;106;p3"/>
          <p:cNvSpPr txBox="1">
            <a:spLocks noGrp="1"/>
          </p:cNvSpPr>
          <p:nvPr>
            <p:ph type="body" idx="1"/>
          </p:nvPr>
        </p:nvSpPr>
        <p:spPr>
          <a:xfrm>
            <a:off x="527100" y="1101000"/>
            <a:ext cx="8089800" cy="3300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sz="1800" dirty="0"/>
              <a:t>Empower students for a lifetime of success and impact. </a:t>
            </a:r>
            <a:endParaRPr sz="1800" dirty="0"/>
          </a:p>
          <a:p>
            <a:pPr>
              <a:spcBef>
                <a:spcPts val="0"/>
              </a:spcBef>
            </a:pPr>
            <a:r>
              <a:rPr lang="en-US" sz="1800" dirty="0"/>
              <a:t>Ensure </a:t>
            </a:r>
            <a:r>
              <a:rPr lang="en-US" sz="1800" dirty="0">
                <a:solidFill>
                  <a:schemeClr val="tx1"/>
                </a:solidFill>
              </a:rPr>
              <a:t>preeminence in research, scholarship, innovation and collaboration. </a:t>
            </a:r>
          </a:p>
          <a:p>
            <a:pPr>
              <a:spcBef>
                <a:spcPts val="0"/>
              </a:spcBef>
            </a:pPr>
            <a:r>
              <a:rPr lang="en-US" sz="1800" dirty="0">
                <a:solidFill>
                  <a:schemeClr val="tx1"/>
                </a:solidFill>
              </a:rPr>
              <a:t>Expand and advance our engagement with and service to North Carolina and beyond, defining the standard for a 21st-century land-grant university. </a:t>
            </a:r>
            <a:endParaRPr sz="1800" dirty="0">
              <a:solidFill>
                <a:schemeClr val="tx1"/>
              </a:solidFill>
            </a:endParaRPr>
          </a:p>
          <a:p>
            <a:pPr marL="457200" lvl="0" indent="-342900" algn="l" rtl="0">
              <a:lnSpc>
                <a:spcPct val="100000"/>
              </a:lnSpc>
              <a:spcBef>
                <a:spcPts val="0"/>
              </a:spcBef>
              <a:spcAft>
                <a:spcPts val="0"/>
              </a:spcAft>
              <a:buSzPts val="1800"/>
              <a:buChar char="•"/>
            </a:pPr>
            <a:r>
              <a:rPr lang="en-US" sz="1800" dirty="0"/>
              <a:t>Champion a culture of equity, diversity, inclusion, belonging and well-being in all we do. </a:t>
            </a:r>
            <a:endParaRPr sz="1800" dirty="0"/>
          </a:p>
          <a:p>
            <a:pPr marL="457200" lvl="0" indent="-342900" algn="l" rtl="0">
              <a:lnSpc>
                <a:spcPct val="100000"/>
              </a:lnSpc>
              <a:spcBef>
                <a:spcPts val="0"/>
              </a:spcBef>
              <a:spcAft>
                <a:spcPts val="0"/>
              </a:spcAft>
              <a:buSzPts val="1800"/>
              <a:buChar char="•"/>
            </a:pPr>
            <a:r>
              <a:rPr lang="en-US" sz="1800" dirty="0"/>
              <a:t>Improve university effectiveness through transformative technologies, cutting-edge processes and actionable data.</a:t>
            </a:r>
            <a:endParaRPr sz="1800" dirty="0"/>
          </a:p>
          <a:p>
            <a:pPr marL="457200" lvl="0" indent="-342900" algn="l" rtl="0">
              <a:lnSpc>
                <a:spcPct val="100000"/>
              </a:lnSpc>
              <a:spcBef>
                <a:spcPts val="0"/>
              </a:spcBef>
              <a:spcAft>
                <a:spcPts val="0"/>
              </a:spcAft>
              <a:buSzPts val="1800"/>
              <a:buChar char="•"/>
            </a:pPr>
            <a:r>
              <a:rPr lang="en-US" sz="1800" dirty="0"/>
              <a:t>Lead in developing innovative partnerships, entrepreneurial thinking and applied problem solving. </a:t>
            </a:r>
            <a:endParaRPr sz="1800" dirty="0"/>
          </a:p>
          <a:p>
            <a:pPr marL="457200" lvl="0" indent="-342900" algn="l" rtl="0">
              <a:lnSpc>
                <a:spcPct val="100000"/>
              </a:lnSpc>
              <a:spcBef>
                <a:spcPts val="0"/>
              </a:spcBef>
              <a:spcAft>
                <a:spcPts val="0"/>
              </a:spcAft>
              <a:buSzPts val="1800"/>
              <a:buChar char="•"/>
            </a:pPr>
            <a:r>
              <a:rPr lang="en-US" sz="1800" dirty="0"/>
              <a:t>Elevate the national and global reputation and visibility of NC State.</a:t>
            </a:r>
            <a:endParaRPr sz="1800" dirty="0"/>
          </a:p>
          <a:p>
            <a:pPr marL="342900" lvl="0" indent="-190500" algn="l" rtl="0">
              <a:lnSpc>
                <a:spcPct val="100000"/>
              </a:lnSpc>
              <a:spcBef>
                <a:spcPts val="0"/>
              </a:spcBef>
              <a:spcAft>
                <a:spcPts val="0"/>
              </a:spcAft>
              <a:buClr>
                <a:schemeClr val="dk1"/>
              </a:buClr>
              <a:buSzPts val="2400"/>
              <a:buNone/>
            </a:pPr>
            <a:endParaRPr sz="2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7ae75d61a3_0_9"/>
          <p:cNvSpPr txBox="1"/>
          <p:nvPr/>
        </p:nvSpPr>
        <p:spPr>
          <a:xfrm>
            <a:off x="162600" y="153050"/>
            <a:ext cx="2419800" cy="545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90" name="Google Shape;490;g7ae75d61a3_0_9"/>
          <p:cNvSpPr txBox="1"/>
          <p:nvPr/>
        </p:nvSpPr>
        <p:spPr>
          <a:xfrm>
            <a:off x="6609325" y="4629400"/>
            <a:ext cx="2171100" cy="440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491" name="Google Shape;491;g7ae75d61a3_0_9"/>
          <p:cNvPicPr preferRelativeResize="0"/>
          <p:nvPr/>
        </p:nvPicPr>
        <p:blipFill rotWithShape="1">
          <a:blip r:embed="rId3">
            <a:alphaModFix/>
          </a:blip>
          <a:srcRect t="62828"/>
          <a:stretch/>
        </p:blipFill>
        <p:spPr>
          <a:xfrm>
            <a:off x="210425" y="876350"/>
            <a:ext cx="8474477" cy="30298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7ae75d61a3_0_2"/>
          <p:cNvSpPr txBox="1"/>
          <p:nvPr/>
        </p:nvSpPr>
        <p:spPr>
          <a:xfrm>
            <a:off x="124350" y="124350"/>
            <a:ext cx="2419800" cy="612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98" name="Google Shape;498;g7ae75d61a3_0_2"/>
          <p:cNvSpPr txBox="1"/>
          <p:nvPr/>
        </p:nvSpPr>
        <p:spPr>
          <a:xfrm>
            <a:off x="6532800" y="4572000"/>
            <a:ext cx="2305200" cy="526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499" name="Google Shape;499;g7ae75d61a3_0_2"/>
          <p:cNvPicPr preferRelativeResize="0"/>
          <p:nvPr/>
        </p:nvPicPr>
        <p:blipFill rotWithShape="1">
          <a:blip r:embed="rId3">
            <a:alphaModFix/>
          </a:blip>
          <a:srcRect t="8527" b="49506"/>
          <a:stretch/>
        </p:blipFill>
        <p:spPr>
          <a:xfrm>
            <a:off x="277375" y="736650"/>
            <a:ext cx="8238425" cy="32959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7ae75d61a3_0_16"/>
          <p:cNvSpPr txBox="1"/>
          <p:nvPr/>
        </p:nvSpPr>
        <p:spPr>
          <a:xfrm>
            <a:off x="172175" y="153050"/>
            <a:ext cx="2343300" cy="5547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06" name="Google Shape;506;g7ae75d61a3_0_16"/>
          <p:cNvSpPr txBox="1"/>
          <p:nvPr/>
        </p:nvSpPr>
        <p:spPr>
          <a:xfrm>
            <a:off x="6523225" y="4581575"/>
            <a:ext cx="2209500" cy="4974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507" name="Google Shape;507;g7ae75d61a3_0_16"/>
          <p:cNvPicPr preferRelativeResize="0"/>
          <p:nvPr/>
        </p:nvPicPr>
        <p:blipFill rotWithShape="1">
          <a:blip r:embed="rId3">
            <a:alphaModFix/>
          </a:blip>
          <a:srcRect t="49441"/>
          <a:stretch/>
        </p:blipFill>
        <p:spPr>
          <a:xfrm>
            <a:off x="286238" y="596250"/>
            <a:ext cx="8197463" cy="39509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d4d09c986d_0_0"/>
          <p:cNvSpPr txBox="1">
            <a:spLocks noGrp="1"/>
          </p:cNvSpPr>
          <p:nvPr>
            <p:ph type="title"/>
          </p:nvPr>
        </p:nvSpPr>
        <p:spPr>
          <a:xfrm>
            <a:off x="2390800" y="209400"/>
            <a:ext cx="66813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Professional Development</a:t>
            </a:r>
            <a:endParaRPr/>
          </a:p>
        </p:txBody>
      </p:sp>
      <p:sp>
        <p:nvSpPr>
          <p:cNvPr id="514" name="Google Shape;514;gd4d09c986d_0_0"/>
          <p:cNvSpPr txBox="1">
            <a:spLocks noGrp="1"/>
          </p:cNvSpPr>
          <p:nvPr>
            <p:ph type="body" idx="1"/>
          </p:nvPr>
        </p:nvSpPr>
        <p:spPr>
          <a:xfrm>
            <a:off x="5495475" y="2923025"/>
            <a:ext cx="3059400" cy="160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Add professional development activities</a:t>
            </a:r>
            <a:endParaRPr/>
          </a:p>
        </p:txBody>
      </p:sp>
      <p:pic>
        <p:nvPicPr>
          <p:cNvPr id="515" name="Google Shape;515;gd4d09c986d_0_0"/>
          <p:cNvPicPr preferRelativeResize="0"/>
          <p:nvPr/>
        </p:nvPicPr>
        <p:blipFill rotWithShape="1">
          <a:blip r:embed="rId3">
            <a:alphaModFix/>
          </a:blip>
          <a:srcRect/>
          <a:stretch/>
        </p:blipFill>
        <p:spPr>
          <a:xfrm>
            <a:off x="152400" y="742750"/>
            <a:ext cx="4844501" cy="4248349"/>
          </a:xfrm>
          <a:prstGeom prst="rect">
            <a:avLst/>
          </a:prstGeom>
          <a:noFill/>
          <a:ln>
            <a:noFill/>
          </a:ln>
        </p:spPr>
      </p:pic>
      <p:cxnSp>
        <p:nvCxnSpPr>
          <p:cNvPr id="516" name="Google Shape;516;gd4d09c986d_0_0"/>
          <p:cNvCxnSpPr/>
          <p:nvPr/>
        </p:nvCxnSpPr>
        <p:spPr>
          <a:xfrm flipH="1">
            <a:off x="1529675" y="3404675"/>
            <a:ext cx="3886500" cy="645900"/>
          </a:xfrm>
          <a:prstGeom prst="straightConnector1">
            <a:avLst/>
          </a:prstGeom>
          <a:noFill/>
          <a:ln w="114300" cap="flat" cmpd="sng">
            <a:solidFill>
              <a:srgbClr val="C00000"/>
            </a:solidFill>
            <a:prstDash val="solid"/>
            <a:round/>
            <a:headEnd type="none" w="sm" len="sm"/>
            <a:tailEnd type="stealth" w="med" len="med"/>
          </a:ln>
        </p:spPr>
      </p:cxnSp>
      <p:cxnSp>
        <p:nvCxnSpPr>
          <p:cNvPr id="517" name="Google Shape;517;gd4d09c986d_0_0"/>
          <p:cNvCxnSpPr/>
          <p:nvPr/>
        </p:nvCxnSpPr>
        <p:spPr>
          <a:xfrm rot="10800000">
            <a:off x="2821275" y="1019875"/>
            <a:ext cx="2572200" cy="2390700"/>
          </a:xfrm>
          <a:prstGeom prst="straightConnector1">
            <a:avLst/>
          </a:prstGeom>
          <a:noFill/>
          <a:ln w="114300" cap="flat" cmpd="sng">
            <a:solidFill>
              <a:srgbClr val="C00000"/>
            </a:solidFill>
            <a:prstDash val="solid"/>
            <a:round/>
            <a:headEnd type="none" w="sm" len="sm"/>
            <a:tailEnd type="stealth" w="med" len="med"/>
          </a:ln>
        </p:spPr>
      </p:cxnSp>
      <p:sp>
        <p:nvSpPr>
          <p:cNvPr id="518" name="Google Shape;518;gd4d09c986d_0_0"/>
          <p:cNvSpPr/>
          <p:nvPr/>
        </p:nvSpPr>
        <p:spPr>
          <a:xfrm>
            <a:off x="5280375" y="3274575"/>
            <a:ext cx="215100" cy="226500"/>
          </a:xfrm>
          <a:prstGeom prst="flowChartConnector">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d24a6ffa57_0_21"/>
          <p:cNvPicPr preferRelativeResize="0"/>
          <p:nvPr/>
        </p:nvPicPr>
        <p:blipFill rotWithShape="1">
          <a:blip r:embed="rId3">
            <a:alphaModFix/>
          </a:blip>
          <a:srcRect l="5182" t="8526" r="11628" b="7048"/>
          <a:stretch/>
        </p:blipFill>
        <p:spPr>
          <a:xfrm>
            <a:off x="0" y="679850"/>
            <a:ext cx="8052301" cy="4463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cd0cc29d84_0_36"/>
          <p:cNvSpPr txBox="1">
            <a:spLocks noGrp="1"/>
          </p:cNvSpPr>
          <p:nvPr>
            <p:ph type="title"/>
          </p:nvPr>
        </p:nvSpPr>
        <p:spPr>
          <a:xfrm>
            <a:off x="457200" y="713054"/>
            <a:ext cx="82296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Anticipated Changes</a:t>
            </a:r>
            <a:endParaRPr/>
          </a:p>
        </p:txBody>
      </p:sp>
      <p:sp>
        <p:nvSpPr>
          <p:cNvPr id="119" name="Google Shape;119;gcd0cc29d84_0_36"/>
          <p:cNvSpPr txBox="1">
            <a:spLocks noGrp="1"/>
          </p:cNvSpPr>
          <p:nvPr>
            <p:ph type="body" idx="1"/>
          </p:nvPr>
        </p:nvSpPr>
        <p:spPr>
          <a:xfrm>
            <a:off x="457200" y="1515937"/>
            <a:ext cx="8229600" cy="2946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dirty="0"/>
              <a:t>Simpler evaluation process</a:t>
            </a:r>
            <a:endParaRPr dirty="0"/>
          </a:p>
          <a:p>
            <a:pPr marL="457200" lvl="0" indent="-342900" algn="l" rtl="0">
              <a:lnSpc>
                <a:spcPct val="100000"/>
              </a:lnSpc>
              <a:spcBef>
                <a:spcPts val="1000"/>
              </a:spcBef>
              <a:spcAft>
                <a:spcPts val="0"/>
              </a:spcAft>
              <a:buSzPts val="1800"/>
              <a:buChar char="●"/>
            </a:pPr>
            <a:r>
              <a:rPr lang="en-US" dirty="0"/>
              <a:t>Results-based approach</a:t>
            </a:r>
            <a:endParaRPr dirty="0"/>
          </a:p>
          <a:p>
            <a:pPr marL="457200" lvl="0" indent="-342900" algn="l" rtl="0">
              <a:lnSpc>
                <a:spcPct val="100000"/>
              </a:lnSpc>
              <a:spcBef>
                <a:spcPts val="1000"/>
              </a:spcBef>
              <a:spcAft>
                <a:spcPts val="0"/>
              </a:spcAft>
              <a:buSzPts val="1800"/>
              <a:buChar char="●"/>
            </a:pPr>
            <a:r>
              <a:rPr lang="en-US" dirty="0"/>
              <a:t>Focus on areas for development</a:t>
            </a:r>
            <a:endParaRPr dirty="0"/>
          </a:p>
          <a:p>
            <a:pPr marL="457200" lvl="0" indent="-342900" algn="l" rtl="0">
              <a:lnSpc>
                <a:spcPct val="100000"/>
              </a:lnSpc>
              <a:spcBef>
                <a:spcPts val="1000"/>
              </a:spcBef>
              <a:spcAft>
                <a:spcPts val="0"/>
              </a:spcAft>
              <a:buSzPts val="1800"/>
              <a:buChar char="●"/>
            </a:pPr>
            <a:r>
              <a:rPr lang="en-US" dirty="0"/>
              <a:t>Decoupled County Plan of Work</a:t>
            </a:r>
            <a:endParaRPr dirty="0"/>
          </a:p>
          <a:p>
            <a:pPr marL="457200" lvl="0" indent="-342900" algn="l" rtl="0">
              <a:lnSpc>
                <a:spcPct val="100000"/>
              </a:lnSpc>
              <a:spcBef>
                <a:spcPts val="1000"/>
              </a:spcBef>
              <a:spcAft>
                <a:spcPts val="0"/>
              </a:spcAft>
              <a:buSzPts val="1800"/>
              <a:buChar char="●"/>
            </a:pPr>
            <a:r>
              <a:rPr lang="en-US" dirty="0"/>
              <a:t>Multiyear Individual Plan of Work</a:t>
            </a:r>
            <a:endParaRPr dirty="0"/>
          </a:p>
          <a:p>
            <a:pPr marL="457200" lvl="0" indent="0" algn="l" rtl="0">
              <a:lnSpc>
                <a:spcPct val="100000"/>
              </a:lnSpc>
              <a:spcBef>
                <a:spcPts val="1000"/>
              </a:spcBef>
              <a:spcAft>
                <a:spcPts val="1000"/>
              </a:spcAft>
              <a:buSzPts val="18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d24a6ffa57_0_37"/>
          <p:cNvPicPr preferRelativeResize="0"/>
          <p:nvPr/>
        </p:nvPicPr>
        <p:blipFill rotWithShape="1">
          <a:blip r:embed="rId3">
            <a:alphaModFix/>
          </a:blip>
          <a:srcRect t="7650" b="10427"/>
          <a:stretch/>
        </p:blipFill>
        <p:spPr>
          <a:xfrm>
            <a:off x="0" y="1010000"/>
            <a:ext cx="9144001" cy="34142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cd0cc29d84_0_6"/>
          <p:cNvSpPr txBox="1">
            <a:spLocks noGrp="1"/>
          </p:cNvSpPr>
          <p:nvPr>
            <p:ph type="title"/>
          </p:nvPr>
        </p:nvSpPr>
        <p:spPr>
          <a:xfrm>
            <a:off x="457200" y="695579"/>
            <a:ext cx="8229600" cy="65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Performance Evaluation Cycle</a:t>
            </a:r>
            <a:endParaRPr/>
          </a:p>
        </p:txBody>
      </p:sp>
      <p:graphicFrame>
        <p:nvGraphicFramePr>
          <p:cNvPr id="132" name="Google Shape;132;gcd0cc29d84_0_6"/>
          <p:cNvGraphicFramePr/>
          <p:nvPr/>
        </p:nvGraphicFramePr>
        <p:xfrm>
          <a:off x="952500" y="1268000"/>
          <a:ext cx="7239000" cy="2986830"/>
        </p:xfrm>
        <a:graphic>
          <a:graphicData uri="http://schemas.openxmlformats.org/drawingml/2006/table">
            <a:tbl>
              <a:tblPr>
                <a:noFill/>
                <a:tableStyleId>{AE640DBE-7923-489B-BD89-F518A63D0D5D}</a:tableStyleId>
              </a:tblPr>
              <a:tblGrid>
                <a:gridCol w="4965475">
                  <a:extLst>
                    <a:ext uri="{9D8B030D-6E8A-4147-A177-3AD203B41FA5}">
                      <a16:colId xmlns:a16="http://schemas.microsoft.com/office/drawing/2014/main" val="20000"/>
                    </a:ext>
                  </a:extLst>
                </a:gridCol>
                <a:gridCol w="2273525">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Performance Evaluation Activity</a:t>
                      </a:r>
                      <a:endParaRPr sz="1400" b="1" u="none" strike="noStrike" cap="none">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Timeline/Due Date</a:t>
                      </a:r>
                      <a:endParaRPr sz="1400" b="1" u="none" strike="noStrike" cap="none">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0000"/>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Performance Evaluation Cycle Begins</a:t>
                      </a:r>
                      <a:endParaRPr sz="1400" u="none" strike="noStrike" cap="none"/>
                    </a:p>
                  </a:txBody>
                  <a:tcPr marL="91425" marR="91425" marT="91425" marB="91425">
                    <a:lnT w="9525" cap="flat" cmpd="sng">
                      <a:solidFill>
                        <a:srgbClr val="FFFFFF"/>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July 1, 2021</a:t>
                      </a:r>
                      <a:endParaRPr sz="1400" u="none" strike="noStrike" cap="none"/>
                    </a:p>
                  </a:txBody>
                  <a:tcPr marL="91425" marR="91425" marT="91425" marB="91425">
                    <a:lnT w="9525" cap="flat" cmpd="sng">
                      <a:solidFill>
                        <a:srgbClr val="FFFFFF"/>
                      </a:solidFill>
                      <a:prstDash val="solid"/>
                      <a:round/>
                      <a:headEnd type="none" w="sm" len="sm"/>
                      <a:tailEnd type="none" w="sm" len="sm"/>
                    </a:lnT>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Supervisors Meet with Employees To Establish Goals &amp; Objectives and Professional Development Activities</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July 2021</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Interim/Mid-Year Evaluations Due</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January 31, 2022</a:t>
                      </a: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Performance Cycle Concludes </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June 30, 2022</a:t>
                      </a:r>
                      <a:endParaRPr sz="1400" u="none" strike="noStrike" cap="none"/>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Annual Agent Evaluations Due</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July </a:t>
                      </a:r>
                      <a:r>
                        <a:rPr lang="en-US"/>
                        <a:t>15</a:t>
                      </a:r>
                      <a:r>
                        <a:rPr lang="en-US" sz="1400" u="none" strike="noStrike" cap="none"/>
                        <a:t>, 2022</a:t>
                      </a:r>
                      <a:endParaRPr sz="1400" u="none" strike="noStrike" cap="none"/>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a:solidFill>
                            <a:schemeClr val="dk1"/>
                          </a:solidFill>
                        </a:rPr>
                        <a:t>CED Evaluations Due / Overall Ratings Due To EHR</a:t>
                      </a:r>
                      <a:endParaRPr/>
                    </a:p>
                  </a:txBody>
                  <a:tcPr marL="91425" marR="91425" marT="91425" marB="91425"/>
                </a:tc>
                <a:tc>
                  <a:txBody>
                    <a:bodyPr/>
                    <a:lstStyle/>
                    <a:p>
                      <a:pPr marL="0" marR="0" lvl="0" indent="0" algn="ctr" rtl="0">
                        <a:lnSpc>
                          <a:spcPct val="100000"/>
                        </a:lnSpc>
                        <a:spcBef>
                          <a:spcPts val="0"/>
                        </a:spcBef>
                        <a:spcAft>
                          <a:spcPts val="0"/>
                        </a:spcAft>
                        <a:buNone/>
                      </a:pPr>
                      <a:r>
                        <a:rPr lang="en-US"/>
                        <a:t>July 31, 2022</a:t>
                      </a:r>
                      <a:endParaRPr sz="1400" u="none" strike="noStrike" cap="none"/>
                    </a:p>
                  </a:txBody>
                  <a:tcPr marL="91425" marR="91425" marT="91425" marB="91425"/>
                </a:tc>
                <a:extLst>
                  <a:ext uri="{0D108BD9-81ED-4DB2-BD59-A6C34878D82A}">
                    <a16:rowId xmlns:a16="http://schemas.microsoft.com/office/drawing/2014/main" val="10006"/>
                  </a:ext>
                </a:extLst>
              </a:tr>
            </a:tbl>
          </a:graphicData>
        </a:graphic>
      </p:graphicFrame>
      <p:sp>
        <p:nvSpPr>
          <p:cNvPr id="133" name="Google Shape;133;gcd0cc29d84_0_6"/>
          <p:cNvSpPr txBox="1"/>
          <p:nvPr/>
        </p:nvSpPr>
        <p:spPr>
          <a:xfrm>
            <a:off x="904625" y="4352900"/>
            <a:ext cx="72390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NOTE: ERS reporting timeline does not change</a:t>
            </a:r>
            <a:endParaRPr sz="1600" b="1"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NCCooperativeExtension_PowerPoint template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2037</Words>
  <Application>Microsoft Macintosh PowerPoint</Application>
  <PresentationFormat>On-screen Show (16:9)</PresentationFormat>
  <Paragraphs>234</Paragraphs>
  <Slides>53</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Calibri</vt:lpstr>
      <vt:lpstr>Arial</vt:lpstr>
      <vt:lpstr>Permanent Marker</vt:lpstr>
      <vt:lpstr>NCCooperativeExtension_PowerPoint template 2</vt:lpstr>
      <vt:lpstr>Goodbye EPAT! Welcome XPM.</vt:lpstr>
      <vt:lpstr>Change is a Process...</vt:lpstr>
      <vt:lpstr>Why Change What We Were Doing?</vt:lpstr>
      <vt:lpstr>UNC System-wide Strategic Initiatives</vt:lpstr>
      <vt:lpstr>NC State University Strategic Goals</vt:lpstr>
      <vt:lpstr>PowerPoint Presentation</vt:lpstr>
      <vt:lpstr>Anticipated Changes</vt:lpstr>
      <vt:lpstr>PowerPoint Presentation</vt:lpstr>
      <vt:lpstr>Performance Evaluation Cycle</vt:lpstr>
      <vt:lpstr>PowerPoint Presentation</vt:lpstr>
      <vt:lpstr>PowerPoint Presentation</vt:lpstr>
      <vt:lpstr>Individual Plan of Work</vt:lpstr>
      <vt:lpstr>Resources Available https://evaluation.ces.ncsu.edu/xpm/</vt:lpstr>
      <vt:lpstr>2021-2024 Statewide Goals - ANR</vt:lpstr>
      <vt:lpstr>2021-2024 Statewide Goals - FCS</vt:lpstr>
      <vt:lpstr>2021-2024 Statewide Goals - 4-H</vt:lpstr>
      <vt:lpstr>2021-2024 Statewide Goals - CRD</vt:lpstr>
      <vt:lpstr>PowerPoint Presentation</vt:lpstr>
      <vt:lpstr>PowerPoint Presentation</vt:lpstr>
      <vt:lpstr>PowerPoint Presentation</vt:lpstr>
      <vt:lpstr>PowerPoint Presentation</vt:lpstr>
      <vt:lpstr>PowerPoint Presentation</vt:lpstr>
      <vt:lpstr>After consulting with the supervisor, the employee will enter the XPM system and list their strategies and professional development activities for the upcoming year.   The supervisor will then have the opportunity to make any edits and approve the XPM.</vt:lpstr>
      <vt:lpstr>Institutional Goals</vt:lpstr>
      <vt:lpstr>Program Goals</vt:lpstr>
      <vt:lpstr>Individual Strategies</vt:lpstr>
      <vt:lpstr>Strategies</vt:lpstr>
      <vt:lpstr>SMART Strategy Development</vt:lpstr>
      <vt:lpstr>  XPM GOAL Program Planning: Plan comprehensive research-based educational programming to address identified local issues. </vt:lpstr>
      <vt:lpstr>Professional Development Plan  Diversity, Equity &amp; Inclusion Training</vt:lpstr>
      <vt:lpstr>Professional Development</vt:lpstr>
      <vt:lpstr>PowerPoint Presentation</vt:lpstr>
      <vt:lpstr>Interim/Mid-Year Evaluation</vt:lpstr>
      <vt:lpstr>Midyear Evaluation</vt:lpstr>
      <vt:lpstr>Communications &amp; Signatures</vt:lpstr>
      <vt:lpstr>PowerPoint Presentation</vt:lpstr>
      <vt:lpstr>Summarizing Your Annual Program Activity  </vt:lpstr>
      <vt:lpstr>PowerPoint Presentation</vt:lpstr>
      <vt:lpstr>PowerPoint Presentation</vt:lpstr>
      <vt:lpstr>Annual Evaluation/Comments</vt:lpstr>
      <vt:lpstr>Overall Performance Rating</vt:lpstr>
      <vt:lpstr>Annual Performance Evaluation</vt:lpstr>
      <vt:lpstr>Overall Performance Rating</vt:lpstr>
      <vt:lpstr>Key Dates for ERS</vt:lpstr>
      <vt:lpstr>These slides are for CED training only</vt:lpstr>
      <vt:lpstr>CED PLAN OF WORK</vt:lpstr>
      <vt:lpstr>CED XPM</vt:lpstr>
      <vt:lpstr>What is the CED process for XPM?</vt:lpstr>
      <vt:lpstr>PowerPoint Presentation</vt:lpstr>
      <vt:lpstr>PowerPoint Presentation</vt:lpstr>
      <vt:lpstr>PowerPoint Presentation</vt:lpstr>
      <vt:lpstr>PowerPoint Presentation</vt:lpstr>
      <vt:lpstr>Professional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Goodbye EPAT! Welcome XPM.</dc:title>
  <dc:creator>Art L Bradley Jr</dc:creator>
  <cp:lastModifiedBy>MBLACKW</cp:lastModifiedBy>
  <cp:revision>2</cp:revision>
  <dcterms:created xsi:type="dcterms:W3CDTF">2021-04-06T01:57:25Z</dcterms:created>
  <dcterms:modified xsi:type="dcterms:W3CDTF">2021-05-24T14:46:43Z</dcterms:modified>
</cp:coreProperties>
</file>