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2.xml" ContentType="application/vnd.openxmlformats-officedocument.presentationml.tags+xml"/>
  <Override PartName="/ppt/notesSlides/notesSlide5.xml" ContentType="application/vnd.openxmlformats-officedocument.presentationml.notesSlide+xml"/>
  <Override PartName="/ppt/tags/tag3.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4.xml" ContentType="application/vnd.openxmlformats-officedocument.presentationml.tags+xml"/>
  <Override PartName="/ppt/notesSlides/notesSlide9.xml" ContentType="application/vnd.openxmlformats-officedocument.presentationml.notesSlide+xml"/>
  <Override PartName="/ppt/tags/tag5.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76" r:id="rId1"/>
  </p:sldMasterIdLst>
  <p:notesMasterIdLst>
    <p:notesMasterId r:id="rId17"/>
  </p:notesMasterIdLst>
  <p:sldIdLst>
    <p:sldId id="302" r:id="rId2"/>
    <p:sldId id="499" r:id="rId3"/>
    <p:sldId id="507" r:id="rId4"/>
    <p:sldId id="276" r:id="rId5"/>
    <p:sldId id="519" r:id="rId6"/>
    <p:sldId id="518" r:id="rId7"/>
    <p:sldId id="280" r:id="rId8"/>
    <p:sldId id="279" r:id="rId9"/>
    <p:sldId id="261" r:id="rId10"/>
    <p:sldId id="360" r:id="rId11"/>
    <p:sldId id="506" r:id="rId12"/>
    <p:sldId id="286" r:id="rId13"/>
    <p:sldId id="492" r:id="rId14"/>
    <p:sldId id="282" r:id="rId15"/>
    <p:sldId id="291"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883"/>
    <p:restoredTop sz="83458"/>
  </p:normalViewPr>
  <p:slideViewPr>
    <p:cSldViewPr snapToGrid="0" snapToObjects="1">
      <p:cViewPr varScale="1">
        <p:scale>
          <a:sx n="96" d="100"/>
          <a:sy n="96" d="100"/>
        </p:scale>
        <p:origin x="1688" y="168"/>
      </p:cViewPr>
      <p:guideLst/>
    </p:cSldViewPr>
  </p:slideViewPr>
  <p:notesTextViewPr>
    <p:cViewPr>
      <p:scale>
        <a:sx n="165" d="100"/>
        <a:sy n="165" d="100"/>
      </p:scale>
      <p:origin x="0" y="0"/>
    </p:cViewPr>
  </p:notesTextViewPr>
  <p:sorterViewPr>
    <p:cViewPr>
      <p:scale>
        <a:sx n="110" d="100"/>
        <a:sy n="110" d="100"/>
      </p:scale>
      <p:origin x="0" y="0"/>
    </p:cViewPr>
  </p:sorterViewPr>
  <p:notesViewPr>
    <p:cSldViewPr snapToGrid="0" snapToObjects="1">
      <p:cViewPr varScale="1">
        <p:scale>
          <a:sx n="75" d="100"/>
          <a:sy n="75" d="100"/>
        </p:scale>
        <p:origin x="3928" y="1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DAA1C9E-40B6-1044-9198-9526E84B66B7}" type="datetimeFigureOut">
              <a:rPr lang="en-US" smtClean="0"/>
              <a:t>9/3/24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1281B3-2966-4F4E-BD1C-93597B08EAB4}" type="slidenum">
              <a:rPr lang="en-US" smtClean="0"/>
              <a:t>‹#›</a:t>
            </a:fld>
            <a:endParaRPr lang="en-US"/>
          </a:p>
        </p:txBody>
      </p:sp>
    </p:spTree>
    <p:extLst>
      <p:ext uri="{BB962C8B-B14F-4D97-AF65-F5344CB8AC3E}">
        <p14:creationId xmlns:p14="http://schemas.microsoft.com/office/powerpoint/2010/main" val="10864972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spcBef>
                <a:spcPct val="30000"/>
              </a:spcBef>
              <a:defRPr sz="1200">
                <a:solidFill>
                  <a:schemeClr val="tx1"/>
                </a:solidFill>
                <a:latin typeface="Times New Roman" charset="0"/>
                <a:ea typeface="ＭＳ Ｐゴシック" charset="-128"/>
              </a:defRPr>
            </a:lvl1pPr>
            <a:lvl2pPr marL="742950" indent="-285750" defTabSz="927100">
              <a:spcBef>
                <a:spcPct val="30000"/>
              </a:spcBef>
              <a:defRPr sz="1200">
                <a:solidFill>
                  <a:schemeClr val="tx1"/>
                </a:solidFill>
                <a:latin typeface="Times New Roman" charset="0"/>
                <a:ea typeface="ＭＳ Ｐゴシック" charset="-128"/>
              </a:defRPr>
            </a:lvl2pPr>
            <a:lvl3pPr marL="1143000" indent="-228600" defTabSz="927100">
              <a:spcBef>
                <a:spcPct val="30000"/>
              </a:spcBef>
              <a:defRPr sz="1200">
                <a:solidFill>
                  <a:schemeClr val="tx1"/>
                </a:solidFill>
                <a:latin typeface="Times New Roman" charset="0"/>
                <a:ea typeface="ＭＳ Ｐゴシック" charset="-128"/>
              </a:defRPr>
            </a:lvl3pPr>
            <a:lvl4pPr marL="1600200" indent="-228600" defTabSz="927100">
              <a:spcBef>
                <a:spcPct val="30000"/>
              </a:spcBef>
              <a:defRPr sz="1200">
                <a:solidFill>
                  <a:schemeClr val="tx1"/>
                </a:solidFill>
                <a:latin typeface="Times New Roman" charset="0"/>
                <a:ea typeface="ＭＳ Ｐゴシック" charset="-128"/>
              </a:defRPr>
            </a:lvl4pPr>
            <a:lvl5pPr marL="2057400" indent="-228600" defTabSz="927100">
              <a:spcBef>
                <a:spcPct val="30000"/>
              </a:spcBef>
              <a:defRPr sz="1200">
                <a:solidFill>
                  <a:schemeClr val="tx1"/>
                </a:solidFill>
                <a:latin typeface="Times New Roman" charset="0"/>
                <a:ea typeface="ＭＳ Ｐゴシック" charset="-128"/>
              </a:defRPr>
            </a:lvl5pPr>
            <a:lvl6pPr marL="2514600" indent="-228600" defTabSz="927100" eaLnBrk="0" fontAlgn="base" hangingPunct="0">
              <a:spcBef>
                <a:spcPct val="30000"/>
              </a:spcBef>
              <a:spcAft>
                <a:spcPct val="0"/>
              </a:spcAft>
              <a:defRPr sz="1200">
                <a:solidFill>
                  <a:schemeClr val="tx1"/>
                </a:solidFill>
                <a:latin typeface="Times New Roman" charset="0"/>
                <a:ea typeface="ＭＳ Ｐゴシック" charset="-128"/>
              </a:defRPr>
            </a:lvl6pPr>
            <a:lvl7pPr marL="2971800" indent="-228600" defTabSz="927100" eaLnBrk="0" fontAlgn="base" hangingPunct="0">
              <a:spcBef>
                <a:spcPct val="30000"/>
              </a:spcBef>
              <a:spcAft>
                <a:spcPct val="0"/>
              </a:spcAft>
              <a:defRPr sz="1200">
                <a:solidFill>
                  <a:schemeClr val="tx1"/>
                </a:solidFill>
                <a:latin typeface="Times New Roman" charset="0"/>
                <a:ea typeface="ＭＳ Ｐゴシック" charset="-128"/>
              </a:defRPr>
            </a:lvl7pPr>
            <a:lvl8pPr marL="3429000" indent="-228600" defTabSz="927100" eaLnBrk="0" fontAlgn="base" hangingPunct="0">
              <a:spcBef>
                <a:spcPct val="30000"/>
              </a:spcBef>
              <a:spcAft>
                <a:spcPct val="0"/>
              </a:spcAft>
              <a:defRPr sz="1200">
                <a:solidFill>
                  <a:schemeClr val="tx1"/>
                </a:solidFill>
                <a:latin typeface="Times New Roman" charset="0"/>
                <a:ea typeface="ＭＳ Ｐゴシック" charset="-128"/>
              </a:defRPr>
            </a:lvl8pPr>
            <a:lvl9pPr marL="3886200" indent="-228600" defTabSz="927100" eaLnBrk="0" fontAlgn="base" hangingPunct="0">
              <a:spcBef>
                <a:spcPct val="30000"/>
              </a:spcBef>
              <a:spcAft>
                <a:spcPct val="0"/>
              </a:spcAft>
              <a:defRPr sz="1200">
                <a:solidFill>
                  <a:schemeClr val="tx1"/>
                </a:solidFill>
                <a:latin typeface="Times New Roman" charset="0"/>
                <a:ea typeface="ＭＳ Ｐゴシック" charset="-128"/>
              </a:defRPr>
            </a:lvl9pPr>
          </a:lstStyle>
          <a:p>
            <a:pPr>
              <a:spcBef>
                <a:spcPct val="0"/>
              </a:spcBef>
            </a:pPr>
            <a:fld id="{0FD5A8C8-B3BE-E941-B4C0-38858C428FD0}" type="slidenum">
              <a:rPr lang="en-US" altLang="en-US"/>
              <a:pPr>
                <a:spcBef>
                  <a:spcPct val="0"/>
                </a:spcBef>
              </a:pPr>
              <a:t>1</a:t>
            </a:fld>
            <a:endParaRPr lang="en-US" altLang="en-US"/>
          </a:p>
        </p:txBody>
      </p:sp>
      <p:sp>
        <p:nvSpPr>
          <p:cNvPr id="103426" name="Rectangle 2"/>
          <p:cNvSpPr>
            <a:spLocks noGrp="1" noRot="1" noChangeAspect="1" noChangeArrowheads="1" noTextEdit="1"/>
          </p:cNvSpPr>
          <p:nvPr>
            <p:ph type="sldImg"/>
          </p:nvPr>
        </p:nvSpPr>
        <p:spPr>
          <a:ln/>
        </p:spPr>
      </p:sp>
      <p:sp>
        <p:nvSpPr>
          <p:cNvPr id="103427"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0" i="0" dirty="0">
                <a:latin typeface="+mn-lt"/>
                <a:ea typeface="ＭＳ Ｐゴシック" charset="-128"/>
              </a:rPr>
              <a:t>Welcome to NC Cooperative Extension’s Equal Opportunity training for volunteers and members of our advisory leadership system</a:t>
            </a:r>
            <a:r>
              <a:rPr lang="en-US" altLang="en-US" b="0" i="0" baseline="0" dirty="0">
                <a:latin typeface="+mn-lt"/>
                <a:ea typeface="ＭＳ Ｐゴシック" charset="-128"/>
              </a:rPr>
              <a:t>.</a:t>
            </a:r>
            <a:endParaRPr lang="en-US" altLang="en-US" b="0" i="0" dirty="0">
              <a:latin typeface="+mn-lt"/>
              <a:ea typeface="ＭＳ Ｐゴシック" charset="-128"/>
            </a:endParaRPr>
          </a:p>
        </p:txBody>
      </p:sp>
    </p:spTree>
    <p:extLst>
      <p:ext uri="{BB962C8B-B14F-4D97-AF65-F5344CB8AC3E}">
        <p14:creationId xmlns:p14="http://schemas.microsoft.com/office/powerpoint/2010/main" val="21042192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Slide Image Placeholder 1"/>
          <p:cNvSpPr>
            <a:spLocks noGrp="1" noRot="1" noChangeAspect="1"/>
          </p:cNvSpPr>
          <p:nvPr>
            <p:ph type="sldImg"/>
          </p:nvPr>
        </p:nvSpPr>
        <p:spPr>
          <a:ln/>
        </p:spPr>
      </p:sp>
      <p:sp>
        <p:nvSpPr>
          <p:cNvPr id="79874" name="Notes Placeholder 2"/>
          <p:cNvSpPr>
            <a:spLocks noGrp="1"/>
          </p:cNvSpPr>
          <p:nvPr>
            <p:ph type="body" idx="1"/>
          </p:nvPr>
        </p:nvSpPr>
        <p:spPr>
          <a:noFill/>
          <a:ln/>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baseline="0" dirty="0">
                <a:latin typeface="+mn-lt"/>
              </a:rPr>
              <a:t>When interacting with others you should ask yourself  </a:t>
            </a:r>
            <a:r>
              <a:rPr lang="en-US" sz="1200" b="0" dirty="0">
                <a:latin typeface="+mn-lt"/>
              </a:rPr>
              <a:t>Am I treating this person in the same manner that I treat others?</a:t>
            </a:r>
            <a:r>
              <a:rPr lang="en-US" sz="1200" b="0" baseline="0" dirty="0">
                <a:latin typeface="+mn-lt"/>
              </a:rPr>
              <a:t> </a:t>
            </a:r>
            <a:r>
              <a:rPr lang="en-US" sz="1200" dirty="0">
                <a:latin typeface="+mn-lt"/>
              </a:rPr>
              <a:t>Have I provided this person with information needed to make necessary decisions?</a:t>
            </a:r>
            <a:r>
              <a:rPr lang="en-US" sz="1200" baseline="0" dirty="0">
                <a:latin typeface="+mn-lt"/>
              </a:rPr>
              <a:t> And </a:t>
            </a:r>
            <a:r>
              <a:rPr lang="en-US" sz="1200" dirty="0">
                <a:latin typeface="+mn-lt"/>
              </a:rPr>
              <a:t>Am I treating others as I would wish to be treated? Reflection</a:t>
            </a:r>
            <a:r>
              <a:rPr lang="en-US" sz="1200" baseline="0" dirty="0">
                <a:latin typeface="+mn-lt"/>
              </a:rPr>
              <a:t> on these three questions will help you ensure all current and potential Extension customers are treated with respect.</a:t>
            </a:r>
            <a:endParaRPr lang="en-US" sz="1200" dirty="0">
              <a:latin typeface="+mn-lt"/>
            </a:endParaRPr>
          </a:p>
          <a:p>
            <a:pPr lvl="1" eaLnBrk="1" hangingPunct="1">
              <a:lnSpc>
                <a:spcPct val="80000"/>
              </a:lnSpc>
            </a:pPr>
            <a:endParaRPr lang="en-US" sz="1200" dirty="0">
              <a:latin typeface="+mn-lt"/>
            </a:endParaRPr>
          </a:p>
          <a:p>
            <a:endParaRPr lang="en-US" sz="1200" dirty="0">
              <a:latin typeface="+mn-lt"/>
            </a:endParaRPr>
          </a:p>
        </p:txBody>
      </p:sp>
      <p:sp>
        <p:nvSpPr>
          <p:cNvPr id="79875" name="Slide Number Placeholder 3"/>
          <p:cNvSpPr>
            <a:spLocks noGrp="1"/>
          </p:cNvSpPr>
          <p:nvPr>
            <p:ph type="sldNum" sz="quarter" idx="5"/>
          </p:nvPr>
        </p:nvSpPr>
        <p:spPr>
          <a:noFill/>
        </p:spPr>
        <p:txBody>
          <a:bodyPr/>
          <a:lstStyle/>
          <a:p>
            <a:fld id="{DCA461BE-1785-4576-A9DB-AFD72C39DE7C}" type="slidenum">
              <a:rPr lang="en-US" smtClean="0"/>
              <a:pPr/>
              <a:t>10</a:t>
            </a:fld>
            <a:endParaRPr lang="en-US"/>
          </a:p>
        </p:txBody>
      </p:sp>
    </p:spTree>
    <p:extLst>
      <p:ext uri="{BB962C8B-B14F-4D97-AF65-F5344CB8AC3E}">
        <p14:creationId xmlns:p14="http://schemas.microsoft.com/office/powerpoint/2010/main" val="925383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buNone/>
            </a:pPr>
            <a:r>
              <a:rPr lang="en-US" sz="1200" b="0" i="0" dirty="0">
                <a:latin typeface="+mn-lt"/>
              </a:rPr>
              <a:t>If you encounter</a:t>
            </a:r>
            <a:r>
              <a:rPr lang="en-US" sz="1200" b="0" i="0" baseline="0" dirty="0">
                <a:latin typeface="+mn-lt"/>
              </a:rPr>
              <a:t> conflict attack the problem not the person. Conflict resolution is about listening and understanding the problem.  </a:t>
            </a:r>
            <a:r>
              <a:rPr lang="en-US" sz="1200" b="0" i="0" dirty="0">
                <a:latin typeface="+mn-lt"/>
              </a:rPr>
              <a:t>Keep an open mind and don’t overreact</a:t>
            </a:r>
            <a:r>
              <a:rPr lang="en-US" sz="1200" b="0" i="0" baseline="0" dirty="0">
                <a:latin typeface="+mn-lt"/>
              </a:rPr>
              <a:t> to the situation. </a:t>
            </a:r>
            <a:endParaRPr lang="en-US" dirty="0">
              <a:effectLst/>
              <a:latin typeface="Arial" panose="020B0604020202020204" pitchFamily="34" charset="0"/>
            </a:endParaRPr>
          </a:p>
          <a:p>
            <a:pPr marL="0" indent="0" algn="l">
              <a:buNone/>
            </a:pPr>
            <a:endParaRPr lang="en-US" sz="1200" b="0" i="0" dirty="0">
              <a:latin typeface="+mn-lt"/>
            </a:endParaRPr>
          </a:p>
          <a:p>
            <a:endParaRPr lang="en-US" b="0" i="0" dirty="0">
              <a:latin typeface="+mn-lt"/>
            </a:endParaRPr>
          </a:p>
        </p:txBody>
      </p:sp>
      <p:sp>
        <p:nvSpPr>
          <p:cNvPr id="4" name="Slide Number Placeholder 3"/>
          <p:cNvSpPr>
            <a:spLocks noGrp="1"/>
          </p:cNvSpPr>
          <p:nvPr>
            <p:ph type="sldNum" sz="quarter" idx="10"/>
          </p:nvPr>
        </p:nvSpPr>
        <p:spPr/>
        <p:txBody>
          <a:bodyPr/>
          <a:lstStyle/>
          <a:p>
            <a:fld id="{DE1281B3-2966-4F4E-BD1C-93597B08EAB4}" type="slidenum">
              <a:rPr lang="en-US" smtClean="0"/>
              <a:t>11</a:t>
            </a:fld>
            <a:endParaRPr lang="en-US"/>
          </a:p>
        </p:txBody>
      </p:sp>
    </p:spTree>
    <p:extLst>
      <p:ext uri="{BB962C8B-B14F-4D97-AF65-F5344CB8AC3E}">
        <p14:creationId xmlns:p14="http://schemas.microsoft.com/office/powerpoint/2010/main" val="10389522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spcBef>
                <a:spcPct val="30000"/>
              </a:spcBef>
              <a:defRPr sz="1200">
                <a:solidFill>
                  <a:schemeClr val="tx1"/>
                </a:solidFill>
                <a:latin typeface="Times New Roman" charset="0"/>
                <a:ea typeface="ＭＳ Ｐゴシック" charset="-128"/>
              </a:defRPr>
            </a:lvl1pPr>
            <a:lvl2pPr marL="742950" indent="-285750" defTabSz="927100">
              <a:spcBef>
                <a:spcPct val="30000"/>
              </a:spcBef>
              <a:defRPr sz="1200">
                <a:solidFill>
                  <a:schemeClr val="tx1"/>
                </a:solidFill>
                <a:latin typeface="Times New Roman" charset="0"/>
                <a:ea typeface="ＭＳ Ｐゴシック" charset="-128"/>
              </a:defRPr>
            </a:lvl2pPr>
            <a:lvl3pPr marL="1143000" indent="-228600" defTabSz="927100">
              <a:spcBef>
                <a:spcPct val="30000"/>
              </a:spcBef>
              <a:defRPr sz="1200">
                <a:solidFill>
                  <a:schemeClr val="tx1"/>
                </a:solidFill>
                <a:latin typeface="Times New Roman" charset="0"/>
                <a:ea typeface="ＭＳ Ｐゴシック" charset="-128"/>
              </a:defRPr>
            </a:lvl3pPr>
            <a:lvl4pPr marL="1600200" indent="-228600" defTabSz="927100">
              <a:spcBef>
                <a:spcPct val="30000"/>
              </a:spcBef>
              <a:defRPr sz="1200">
                <a:solidFill>
                  <a:schemeClr val="tx1"/>
                </a:solidFill>
                <a:latin typeface="Times New Roman" charset="0"/>
                <a:ea typeface="ＭＳ Ｐゴシック" charset="-128"/>
              </a:defRPr>
            </a:lvl4pPr>
            <a:lvl5pPr marL="2057400" indent="-228600" defTabSz="927100">
              <a:spcBef>
                <a:spcPct val="30000"/>
              </a:spcBef>
              <a:defRPr sz="1200">
                <a:solidFill>
                  <a:schemeClr val="tx1"/>
                </a:solidFill>
                <a:latin typeface="Times New Roman" charset="0"/>
                <a:ea typeface="ＭＳ Ｐゴシック" charset="-128"/>
              </a:defRPr>
            </a:lvl5pPr>
            <a:lvl6pPr marL="2514600" indent="-228600" defTabSz="927100" eaLnBrk="0" fontAlgn="base" hangingPunct="0">
              <a:spcBef>
                <a:spcPct val="30000"/>
              </a:spcBef>
              <a:spcAft>
                <a:spcPct val="0"/>
              </a:spcAft>
              <a:defRPr sz="1200">
                <a:solidFill>
                  <a:schemeClr val="tx1"/>
                </a:solidFill>
                <a:latin typeface="Times New Roman" charset="0"/>
                <a:ea typeface="ＭＳ Ｐゴシック" charset="-128"/>
              </a:defRPr>
            </a:lvl6pPr>
            <a:lvl7pPr marL="2971800" indent="-228600" defTabSz="927100" eaLnBrk="0" fontAlgn="base" hangingPunct="0">
              <a:spcBef>
                <a:spcPct val="30000"/>
              </a:spcBef>
              <a:spcAft>
                <a:spcPct val="0"/>
              </a:spcAft>
              <a:defRPr sz="1200">
                <a:solidFill>
                  <a:schemeClr val="tx1"/>
                </a:solidFill>
                <a:latin typeface="Times New Roman" charset="0"/>
                <a:ea typeface="ＭＳ Ｐゴシック" charset="-128"/>
              </a:defRPr>
            </a:lvl7pPr>
            <a:lvl8pPr marL="3429000" indent="-228600" defTabSz="927100" eaLnBrk="0" fontAlgn="base" hangingPunct="0">
              <a:spcBef>
                <a:spcPct val="30000"/>
              </a:spcBef>
              <a:spcAft>
                <a:spcPct val="0"/>
              </a:spcAft>
              <a:defRPr sz="1200">
                <a:solidFill>
                  <a:schemeClr val="tx1"/>
                </a:solidFill>
                <a:latin typeface="Times New Roman" charset="0"/>
                <a:ea typeface="ＭＳ Ｐゴシック" charset="-128"/>
              </a:defRPr>
            </a:lvl8pPr>
            <a:lvl9pPr marL="3886200" indent="-228600" defTabSz="927100" eaLnBrk="0" fontAlgn="base" hangingPunct="0">
              <a:spcBef>
                <a:spcPct val="30000"/>
              </a:spcBef>
              <a:spcAft>
                <a:spcPct val="0"/>
              </a:spcAft>
              <a:defRPr sz="1200">
                <a:solidFill>
                  <a:schemeClr val="tx1"/>
                </a:solidFill>
                <a:latin typeface="Times New Roman" charset="0"/>
                <a:ea typeface="ＭＳ Ｐゴシック" charset="-128"/>
              </a:defRPr>
            </a:lvl9pPr>
          </a:lstStyle>
          <a:p>
            <a:pPr>
              <a:spcBef>
                <a:spcPct val="0"/>
              </a:spcBef>
            </a:pPr>
            <a:fld id="{0DB8B768-04CD-834D-A3CB-2021D632DA2C}" type="slidenum">
              <a:rPr lang="en-US" altLang="en-US"/>
              <a:pPr>
                <a:spcBef>
                  <a:spcPct val="0"/>
                </a:spcBef>
              </a:pPr>
              <a:t>12</a:t>
            </a:fld>
            <a:endParaRPr lang="en-US" altLang="en-US"/>
          </a:p>
        </p:txBody>
      </p:sp>
      <p:sp>
        <p:nvSpPr>
          <p:cNvPr id="70658" name="Rectangle 2"/>
          <p:cNvSpPr>
            <a:spLocks noGrp="1" noRot="1" noChangeAspect="1" noChangeArrowheads="1" noTextEdit="1"/>
          </p:cNvSpPr>
          <p:nvPr>
            <p:ph type="sldImg"/>
          </p:nvPr>
        </p:nvSpPr>
        <p:spPr>
          <a:ln/>
        </p:spPr>
      </p:sp>
      <p:sp>
        <p:nvSpPr>
          <p:cNvPr id="70659"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kern="1200" dirty="0">
                <a:solidFill>
                  <a:schemeClr val="tx1"/>
                </a:solidFill>
                <a:effectLst/>
                <a:latin typeface="+mn-lt"/>
                <a:ea typeface="+mn-ea"/>
                <a:cs typeface="+mn-cs"/>
              </a:rPr>
              <a:t>People who believe they have been discriminated against have a right to file</a:t>
            </a:r>
            <a:r>
              <a:rPr lang="en-US" sz="1200" kern="1200" baseline="0" dirty="0">
                <a:solidFill>
                  <a:schemeClr val="tx1"/>
                </a:solidFill>
                <a:effectLst/>
                <a:latin typeface="+mn-lt"/>
                <a:ea typeface="+mn-ea"/>
                <a:cs typeface="+mn-cs"/>
              </a:rPr>
              <a:t> a complaint</a:t>
            </a:r>
            <a:r>
              <a:rPr lang="en-US" sz="1200" kern="1200" dirty="0">
                <a:solidFill>
                  <a:schemeClr val="tx1"/>
                </a:solidFill>
                <a:effectLst/>
                <a:latin typeface="+mn-lt"/>
                <a:ea typeface="+mn-ea"/>
                <a:cs typeface="+mn-cs"/>
              </a:rPr>
              <a:t>. </a:t>
            </a:r>
            <a:r>
              <a:rPr lang="en-US" sz="1200" kern="1200" baseline="0" dirty="0">
                <a:solidFill>
                  <a:schemeClr val="tx1"/>
                </a:solidFill>
                <a:effectLst/>
                <a:latin typeface="+mn-lt"/>
                <a:ea typeface="+mn-ea"/>
                <a:cs typeface="+mn-cs"/>
              </a:rPr>
              <a:t> </a:t>
            </a:r>
            <a:r>
              <a:rPr lang="en-US" dirty="0">
                <a:latin typeface="+mn-lt"/>
              </a:rPr>
              <a:t>Most civil rights complaints are actually customer service issues </a:t>
            </a:r>
            <a:r>
              <a:rPr lang="en-US" baseline="0" dirty="0">
                <a:latin typeface="+mn-lt"/>
              </a:rPr>
              <a:t>such as </a:t>
            </a:r>
            <a:r>
              <a:rPr lang="en-US" dirty="0">
                <a:latin typeface="+mn-lt"/>
              </a:rPr>
              <a:t>claims of rudeness, impatience, lack of understanding or compassion. When possible, we want these matters resolved at a local level</a:t>
            </a:r>
            <a:r>
              <a:rPr lang="en-US" sz="1200" kern="1200" dirty="0">
                <a:solidFill>
                  <a:schemeClr val="tx1"/>
                </a:solidFill>
                <a:effectLst/>
                <a:latin typeface="+mn-lt"/>
                <a:ea typeface="+mn-ea"/>
                <a:cs typeface="+mn-cs"/>
              </a:rPr>
              <a:t>. </a:t>
            </a:r>
            <a:r>
              <a:rPr lang="en-US" dirty="0">
                <a:latin typeface="+mn-lt"/>
              </a:rPr>
              <a:t> If a client reports unfair treatment that they perceive to be based on any of the protected classes or if they simply feel that they have been discriminated against and want to make a complaint immediately</a:t>
            </a:r>
            <a:r>
              <a:rPr lang="en-US" baseline="0" dirty="0">
                <a:latin typeface="+mn-lt"/>
              </a:rPr>
              <a:t> let an Extension staff member know so they can help to resolve the situation. All customers or potential customers have the right to file a complaint with NC State University or the UDSA. </a:t>
            </a:r>
            <a:r>
              <a:rPr lang="en-US" dirty="0">
                <a:effectLst/>
                <a:latin typeface="Arial" panose="020B0604020202020204" pitchFamily="34" charset="0"/>
              </a:rPr>
              <a:t>If an participant asks to file a Civil Rights complaint, refer them to either the information on the “And Justice for All…” poster or to NC State’s Office of Equal Opportunity who will provide them with the instructions for filing a complaint. </a:t>
            </a:r>
          </a:p>
          <a:p>
            <a:endParaRPr lang="en-US" dirty="0">
              <a:latin typeface="+mn-lt"/>
            </a:endParaRPr>
          </a:p>
          <a:p>
            <a:pPr eaLnBrk="1" hangingPunct="1">
              <a:buFontTx/>
              <a:buChar char="•"/>
            </a:pPr>
            <a:endParaRPr lang="en-US" altLang="en-US" dirty="0">
              <a:latin typeface="+mn-lt"/>
              <a:ea typeface="ＭＳ Ｐゴシック" charset="-128"/>
            </a:endParaRPr>
          </a:p>
          <a:p>
            <a:pPr eaLnBrk="1" hangingPunct="1">
              <a:buFontTx/>
              <a:buNone/>
            </a:pPr>
            <a:endParaRPr lang="en-US" altLang="en-US" dirty="0">
              <a:latin typeface="+mn-lt"/>
              <a:ea typeface="ＭＳ Ｐゴシック" charset="-128"/>
            </a:endParaRPr>
          </a:p>
        </p:txBody>
      </p:sp>
    </p:spTree>
    <p:extLst>
      <p:ext uri="{BB962C8B-B14F-4D97-AF65-F5344CB8AC3E}">
        <p14:creationId xmlns:p14="http://schemas.microsoft.com/office/powerpoint/2010/main" val="17961370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p:cNvSpPr>
          <p:nvPr>
            <p:ph type="sldImg"/>
          </p:nvPr>
        </p:nvSpPr>
        <p:spPr>
          <a:ln/>
        </p:spPr>
      </p:sp>
      <p:sp>
        <p:nvSpPr>
          <p:cNvPr id="35842" name="Notes Placeholder 2"/>
          <p:cNvSpPr>
            <a:spLocks noGrp="1"/>
          </p:cNvSpPr>
          <p:nvPr>
            <p:ph type="body" idx="1"/>
          </p:nvPr>
        </p:nvSpPr>
        <p:spPr>
          <a:noFill/>
          <a:ln/>
        </p:spPr>
        <p:txBody>
          <a:bodyPr/>
          <a:lstStyle/>
          <a:p>
            <a:pPr>
              <a:buClr>
                <a:schemeClr val="tx1"/>
              </a:buClr>
            </a:pPr>
            <a:r>
              <a:rPr lang="en-US" sz="1200" dirty="0"/>
              <a:t>Extension</a:t>
            </a:r>
            <a:r>
              <a:rPr lang="en-US" sz="1200" baseline="0" dirty="0"/>
              <a:t> is required to collect data on the race, ethnicity, and sex of our program participants and contacts. </a:t>
            </a:r>
            <a:r>
              <a:rPr lang="en-US" dirty="0">
                <a:effectLst/>
                <a:latin typeface="Arial" panose="020B0604020202020204" pitchFamily="34" charset="0"/>
              </a:rPr>
              <a:t>The data is used to assess participation and to target outreach. </a:t>
            </a:r>
            <a:r>
              <a:rPr lang="en-US" sz="1200" dirty="0"/>
              <a:t>It’s important that any data you have access to is kept secure and </a:t>
            </a:r>
            <a:r>
              <a:rPr lang="en-US" sz="1200" baseline="0" dirty="0"/>
              <a:t>the privacy rights of our participants are maintained.</a:t>
            </a:r>
          </a:p>
        </p:txBody>
      </p:sp>
      <p:sp>
        <p:nvSpPr>
          <p:cNvPr id="35843" name="Slide Number Placeholder 3"/>
          <p:cNvSpPr>
            <a:spLocks noGrp="1"/>
          </p:cNvSpPr>
          <p:nvPr>
            <p:ph type="sldNum" sz="quarter" idx="5"/>
          </p:nvPr>
        </p:nvSpPr>
        <p:spPr>
          <a:noFill/>
        </p:spPr>
        <p:txBody>
          <a:bodyPr/>
          <a:lstStyle/>
          <a:p>
            <a:fld id="{D37F39CA-E164-4D25-924C-E1F5EC938684}" type="slidenum">
              <a:rPr lang="en-US" smtClean="0"/>
              <a:pPr/>
              <a:t>13</a:t>
            </a:fld>
            <a:endParaRPr lang="en-US"/>
          </a:p>
        </p:txBody>
      </p:sp>
    </p:spTree>
    <p:extLst>
      <p:ext uri="{BB962C8B-B14F-4D97-AF65-F5344CB8AC3E}">
        <p14:creationId xmlns:p14="http://schemas.microsoft.com/office/powerpoint/2010/main" val="10926268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spcBef>
                <a:spcPct val="30000"/>
              </a:spcBef>
              <a:defRPr sz="1200">
                <a:solidFill>
                  <a:schemeClr val="tx1"/>
                </a:solidFill>
                <a:latin typeface="Times New Roman" charset="0"/>
                <a:ea typeface="ＭＳ Ｐゴシック" charset="-128"/>
              </a:defRPr>
            </a:lvl1pPr>
            <a:lvl2pPr marL="742950" indent="-285750" defTabSz="927100">
              <a:spcBef>
                <a:spcPct val="30000"/>
              </a:spcBef>
              <a:defRPr sz="1200">
                <a:solidFill>
                  <a:schemeClr val="tx1"/>
                </a:solidFill>
                <a:latin typeface="Times New Roman" charset="0"/>
                <a:ea typeface="ＭＳ Ｐゴシック" charset="-128"/>
              </a:defRPr>
            </a:lvl2pPr>
            <a:lvl3pPr marL="1143000" indent="-228600" defTabSz="927100">
              <a:spcBef>
                <a:spcPct val="30000"/>
              </a:spcBef>
              <a:defRPr sz="1200">
                <a:solidFill>
                  <a:schemeClr val="tx1"/>
                </a:solidFill>
                <a:latin typeface="Times New Roman" charset="0"/>
                <a:ea typeface="ＭＳ Ｐゴシック" charset="-128"/>
              </a:defRPr>
            </a:lvl3pPr>
            <a:lvl4pPr marL="1600200" indent="-228600" defTabSz="927100">
              <a:spcBef>
                <a:spcPct val="30000"/>
              </a:spcBef>
              <a:defRPr sz="1200">
                <a:solidFill>
                  <a:schemeClr val="tx1"/>
                </a:solidFill>
                <a:latin typeface="Times New Roman" charset="0"/>
                <a:ea typeface="ＭＳ Ｐゴシック" charset="-128"/>
              </a:defRPr>
            </a:lvl4pPr>
            <a:lvl5pPr marL="2057400" indent="-228600" defTabSz="927100">
              <a:spcBef>
                <a:spcPct val="30000"/>
              </a:spcBef>
              <a:defRPr sz="1200">
                <a:solidFill>
                  <a:schemeClr val="tx1"/>
                </a:solidFill>
                <a:latin typeface="Times New Roman" charset="0"/>
                <a:ea typeface="ＭＳ Ｐゴシック" charset="-128"/>
              </a:defRPr>
            </a:lvl5pPr>
            <a:lvl6pPr marL="2514600" indent="-228600" defTabSz="927100" eaLnBrk="0" fontAlgn="base" hangingPunct="0">
              <a:spcBef>
                <a:spcPct val="30000"/>
              </a:spcBef>
              <a:spcAft>
                <a:spcPct val="0"/>
              </a:spcAft>
              <a:defRPr sz="1200">
                <a:solidFill>
                  <a:schemeClr val="tx1"/>
                </a:solidFill>
                <a:latin typeface="Times New Roman" charset="0"/>
                <a:ea typeface="ＭＳ Ｐゴシック" charset="-128"/>
              </a:defRPr>
            </a:lvl6pPr>
            <a:lvl7pPr marL="2971800" indent="-228600" defTabSz="927100" eaLnBrk="0" fontAlgn="base" hangingPunct="0">
              <a:spcBef>
                <a:spcPct val="30000"/>
              </a:spcBef>
              <a:spcAft>
                <a:spcPct val="0"/>
              </a:spcAft>
              <a:defRPr sz="1200">
                <a:solidFill>
                  <a:schemeClr val="tx1"/>
                </a:solidFill>
                <a:latin typeface="Times New Roman" charset="0"/>
                <a:ea typeface="ＭＳ Ｐゴシック" charset="-128"/>
              </a:defRPr>
            </a:lvl7pPr>
            <a:lvl8pPr marL="3429000" indent="-228600" defTabSz="927100" eaLnBrk="0" fontAlgn="base" hangingPunct="0">
              <a:spcBef>
                <a:spcPct val="30000"/>
              </a:spcBef>
              <a:spcAft>
                <a:spcPct val="0"/>
              </a:spcAft>
              <a:defRPr sz="1200">
                <a:solidFill>
                  <a:schemeClr val="tx1"/>
                </a:solidFill>
                <a:latin typeface="Times New Roman" charset="0"/>
                <a:ea typeface="ＭＳ Ｐゴシック" charset="-128"/>
              </a:defRPr>
            </a:lvl8pPr>
            <a:lvl9pPr marL="3886200" indent="-228600" defTabSz="927100" eaLnBrk="0" fontAlgn="base" hangingPunct="0">
              <a:spcBef>
                <a:spcPct val="30000"/>
              </a:spcBef>
              <a:spcAft>
                <a:spcPct val="0"/>
              </a:spcAft>
              <a:defRPr sz="1200">
                <a:solidFill>
                  <a:schemeClr val="tx1"/>
                </a:solidFill>
                <a:latin typeface="Times New Roman" charset="0"/>
                <a:ea typeface="ＭＳ Ｐゴシック" charset="-128"/>
              </a:defRPr>
            </a:lvl9pPr>
          </a:lstStyle>
          <a:p>
            <a:pPr>
              <a:spcBef>
                <a:spcPct val="0"/>
              </a:spcBef>
            </a:pPr>
            <a:fld id="{5AEC09C3-957B-FC4D-AF65-C7A891CE1B10}" type="slidenum">
              <a:rPr lang="en-US" altLang="en-US"/>
              <a:pPr>
                <a:spcBef>
                  <a:spcPct val="0"/>
                </a:spcBef>
              </a:pPr>
              <a:t>14</a:t>
            </a:fld>
            <a:endParaRPr lang="en-US" altLang="en-US"/>
          </a:p>
        </p:txBody>
      </p:sp>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eaLnBrk="1" hangingPunct="1">
              <a:buNone/>
            </a:pPr>
            <a:r>
              <a:rPr lang="en-US" altLang="en-US" sz="1200" dirty="0">
                <a:latin typeface="+mn-lt"/>
                <a:ea typeface="ＭＳ Ｐゴシック" charset="-128"/>
              </a:rPr>
              <a:t>Compliance with civil rights rules and regulations is monitored though internal </a:t>
            </a:r>
            <a:r>
              <a:rPr lang="en-US" altLang="en-US" sz="1200" baseline="0" dirty="0">
                <a:latin typeface="+mn-lt"/>
                <a:ea typeface="ＭＳ Ｐゴシック" charset="-128"/>
                <a:cs typeface="Arial" charset="0"/>
              </a:rPr>
              <a:t>annual</a:t>
            </a:r>
            <a:r>
              <a:rPr lang="en-US" sz="1200" dirty="0">
                <a:latin typeface="+mn-lt"/>
              </a:rPr>
              <a:t> reviews </a:t>
            </a:r>
            <a:r>
              <a:rPr lang="en-US" sz="1200" baseline="0" dirty="0">
                <a:latin typeface="+mn-lt"/>
              </a:rPr>
              <a:t>and p</a:t>
            </a:r>
            <a:r>
              <a:rPr lang="en-US" sz="1200" dirty="0">
                <a:latin typeface="+mn-lt"/>
              </a:rPr>
              <a:t>eriodic</a:t>
            </a:r>
            <a:r>
              <a:rPr lang="en-US" sz="1200" baseline="0" dirty="0">
                <a:latin typeface="+mn-lt"/>
              </a:rPr>
              <a:t> reviews</a:t>
            </a:r>
            <a:r>
              <a:rPr lang="en-US" sz="1200" dirty="0">
                <a:latin typeface="+mn-lt"/>
              </a:rPr>
              <a:t> by the USDA. </a:t>
            </a:r>
            <a:r>
              <a:rPr lang="en-US" dirty="0">
                <a:effectLst/>
                <a:latin typeface="Arial" panose="020B0604020202020204" pitchFamily="34" charset="0"/>
              </a:rPr>
              <a:t>Extension employees and volunteers are required to cooperate with State and Federal reviewers. If deficiencies are found during an official review, voluntary correction is sought first. However, failure to abide by Civil Rights regulations, instructions and guidance can lead to loss of Federal financial assistance. </a:t>
            </a:r>
          </a:p>
          <a:p>
            <a:pPr marL="0" indent="0" eaLnBrk="1" hangingPunct="1">
              <a:buNone/>
            </a:pPr>
            <a:endParaRPr lang="en-US" altLang="en-US" sz="1200" dirty="0">
              <a:latin typeface="+mn-lt"/>
              <a:ea typeface="ＭＳ Ｐゴシック" charset="-128"/>
              <a:cs typeface="Arial" charset="0"/>
            </a:endParaRPr>
          </a:p>
          <a:p>
            <a:endParaRPr lang="en-US" sz="1200" dirty="0">
              <a:latin typeface="+mn-lt"/>
            </a:endParaRPr>
          </a:p>
          <a:p>
            <a:endParaRPr lang="en-US" sz="1200" b="1" dirty="0">
              <a:latin typeface="+mn-lt"/>
            </a:endParaRPr>
          </a:p>
        </p:txBody>
      </p:sp>
    </p:spTree>
    <p:extLst>
      <p:ext uri="{BB962C8B-B14F-4D97-AF65-F5344CB8AC3E}">
        <p14:creationId xmlns:p14="http://schemas.microsoft.com/office/powerpoint/2010/main" val="15143296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E1281B3-2966-4F4E-BD1C-93597B08EAB4}" type="slidenum">
              <a:rPr lang="en-US" smtClean="0"/>
              <a:t>15</a:t>
            </a:fld>
            <a:endParaRPr lang="en-US"/>
          </a:p>
        </p:txBody>
      </p:sp>
    </p:spTree>
    <p:extLst>
      <p:ext uri="{BB962C8B-B14F-4D97-AF65-F5344CB8AC3E}">
        <p14:creationId xmlns:p14="http://schemas.microsoft.com/office/powerpoint/2010/main" val="18883962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200" dirty="0">
                <a:latin typeface="+mn-lt"/>
                <a:ea typeface="ＭＳ Ｐゴシック" charset="-128"/>
                <a:cs typeface="Arial" charset="0"/>
              </a:rPr>
              <a:t>All Extension volunteers and advisory leadership system members are provided with an </a:t>
            </a:r>
            <a:r>
              <a:rPr lang="en-US" b="0" dirty="0">
                <a:latin typeface="+mn-lt"/>
                <a:ea typeface="Arial Black" charset="0"/>
                <a:cs typeface="Arial Black" charset="0"/>
              </a:rPr>
              <a:t>overview of federal c</a:t>
            </a:r>
            <a:r>
              <a:rPr lang="en-US" altLang="en-US" sz="1200" dirty="0">
                <a:latin typeface="+mn-lt"/>
                <a:ea typeface="ＭＳ Ｐゴシック" charset="-128"/>
                <a:cs typeface="Arial" charset="0"/>
              </a:rPr>
              <a:t>ivil rights legislation and Extension’s nondiscrimination obligations.</a:t>
            </a:r>
            <a:r>
              <a:rPr lang="en-US" sz="1200" kern="1200" dirty="0">
                <a:solidFill>
                  <a:schemeClr val="tx1"/>
                </a:solidFill>
                <a:effectLst/>
                <a:latin typeface="+mn-lt"/>
                <a:ea typeface="+mn-ea"/>
                <a:cs typeface="+mn-cs"/>
              </a:rPr>
              <a:t> This training is designed to ensure that everyone</a:t>
            </a:r>
            <a:r>
              <a:rPr lang="en-US" sz="1200" kern="1200" baseline="0" dirty="0">
                <a:solidFill>
                  <a:schemeClr val="tx1"/>
                </a:solidFill>
                <a:effectLst/>
                <a:latin typeface="+mn-lt"/>
                <a:ea typeface="+mn-ea"/>
                <a:cs typeface="+mn-cs"/>
              </a:rPr>
              <a:t> making decisions or carrying </a:t>
            </a:r>
            <a:r>
              <a:rPr lang="en-US" sz="1200" kern="1200" dirty="0">
                <a:solidFill>
                  <a:schemeClr val="tx1"/>
                </a:solidFill>
                <a:effectLst/>
                <a:latin typeface="+mn-lt"/>
                <a:ea typeface="+mn-ea"/>
                <a:cs typeface="+mn-cs"/>
              </a:rPr>
              <a:t>out actions on behalf of Extension</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programs are responsible for providing an equal opportunity for participation.</a:t>
            </a:r>
          </a:p>
          <a:p>
            <a:endParaRPr lang="en-US" dirty="0">
              <a:latin typeface="+mn-lt"/>
            </a:endParaRPr>
          </a:p>
        </p:txBody>
      </p:sp>
      <p:sp>
        <p:nvSpPr>
          <p:cNvPr id="4" name="Slide Number Placeholder 3"/>
          <p:cNvSpPr>
            <a:spLocks noGrp="1"/>
          </p:cNvSpPr>
          <p:nvPr>
            <p:ph type="sldNum" sz="quarter" idx="10"/>
          </p:nvPr>
        </p:nvSpPr>
        <p:spPr/>
        <p:txBody>
          <a:bodyPr/>
          <a:lstStyle/>
          <a:p>
            <a:fld id="{DE1281B3-2966-4F4E-BD1C-93597B08EAB4}" type="slidenum">
              <a:rPr lang="en-US" smtClean="0"/>
              <a:t>2</a:t>
            </a:fld>
            <a:endParaRPr lang="en-US"/>
          </a:p>
        </p:txBody>
      </p:sp>
    </p:spTree>
    <p:extLst>
      <p:ext uri="{BB962C8B-B14F-4D97-AF65-F5344CB8AC3E}">
        <p14:creationId xmlns:p14="http://schemas.microsoft.com/office/powerpoint/2010/main" val="17363814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NC State policy prohibits unlawful discrimination and harassment based on a person’s protected status. Protected Status is defined as an individual’s actual or perceived race, color, or national origin, including shared ancestry or ethnic characteristics; sex, including sexual orientation, gender identity, and pregnancy or related conditions; age; disability; genetic information; religion; and veteran’s status. This policy applies to all programs, services and facilities. </a:t>
            </a:r>
          </a:p>
        </p:txBody>
      </p:sp>
      <p:sp>
        <p:nvSpPr>
          <p:cNvPr id="4" name="Slide Number Placeholder 3"/>
          <p:cNvSpPr>
            <a:spLocks noGrp="1"/>
          </p:cNvSpPr>
          <p:nvPr>
            <p:ph type="sldNum" sz="quarter" idx="5"/>
          </p:nvPr>
        </p:nvSpPr>
        <p:spPr/>
        <p:txBody>
          <a:bodyPr/>
          <a:lstStyle/>
          <a:p>
            <a:fld id="{DE1281B3-2966-4F4E-BD1C-93597B08EAB4}" type="slidenum">
              <a:rPr lang="en-US" smtClean="0"/>
              <a:t>3</a:t>
            </a:fld>
            <a:endParaRPr lang="en-US"/>
          </a:p>
        </p:txBody>
      </p:sp>
    </p:spTree>
    <p:extLst>
      <p:ext uri="{BB962C8B-B14F-4D97-AF65-F5344CB8AC3E}">
        <p14:creationId xmlns:p14="http://schemas.microsoft.com/office/powerpoint/2010/main" val="27825962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spcBef>
                <a:spcPct val="30000"/>
              </a:spcBef>
              <a:defRPr sz="1200">
                <a:solidFill>
                  <a:schemeClr val="tx1"/>
                </a:solidFill>
                <a:latin typeface="Times New Roman" charset="0"/>
                <a:ea typeface="ＭＳ Ｐゴシック" charset="-128"/>
              </a:defRPr>
            </a:lvl1pPr>
            <a:lvl2pPr marL="742950" indent="-285750" defTabSz="927100">
              <a:spcBef>
                <a:spcPct val="30000"/>
              </a:spcBef>
              <a:defRPr sz="1200">
                <a:solidFill>
                  <a:schemeClr val="tx1"/>
                </a:solidFill>
                <a:latin typeface="Times New Roman" charset="0"/>
                <a:ea typeface="ＭＳ Ｐゴシック" charset="-128"/>
              </a:defRPr>
            </a:lvl2pPr>
            <a:lvl3pPr marL="1143000" indent="-228600" defTabSz="927100">
              <a:spcBef>
                <a:spcPct val="30000"/>
              </a:spcBef>
              <a:defRPr sz="1200">
                <a:solidFill>
                  <a:schemeClr val="tx1"/>
                </a:solidFill>
                <a:latin typeface="Times New Roman" charset="0"/>
                <a:ea typeface="ＭＳ Ｐゴシック" charset="-128"/>
              </a:defRPr>
            </a:lvl3pPr>
            <a:lvl4pPr marL="1600200" indent="-228600" defTabSz="927100">
              <a:spcBef>
                <a:spcPct val="30000"/>
              </a:spcBef>
              <a:defRPr sz="1200">
                <a:solidFill>
                  <a:schemeClr val="tx1"/>
                </a:solidFill>
                <a:latin typeface="Times New Roman" charset="0"/>
                <a:ea typeface="ＭＳ Ｐゴシック" charset="-128"/>
              </a:defRPr>
            </a:lvl4pPr>
            <a:lvl5pPr marL="2057400" indent="-228600" defTabSz="927100">
              <a:spcBef>
                <a:spcPct val="30000"/>
              </a:spcBef>
              <a:defRPr sz="1200">
                <a:solidFill>
                  <a:schemeClr val="tx1"/>
                </a:solidFill>
                <a:latin typeface="Times New Roman" charset="0"/>
                <a:ea typeface="ＭＳ Ｐゴシック" charset="-128"/>
              </a:defRPr>
            </a:lvl5pPr>
            <a:lvl6pPr marL="2514600" indent="-228600" defTabSz="927100" eaLnBrk="0" fontAlgn="base" hangingPunct="0">
              <a:spcBef>
                <a:spcPct val="30000"/>
              </a:spcBef>
              <a:spcAft>
                <a:spcPct val="0"/>
              </a:spcAft>
              <a:defRPr sz="1200">
                <a:solidFill>
                  <a:schemeClr val="tx1"/>
                </a:solidFill>
                <a:latin typeface="Times New Roman" charset="0"/>
                <a:ea typeface="ＭＳ Ｐゴシック" charset="-128"/>
              </a:defRPr>
            </a:lvl6pPr>
            <a:lvl7pPr marL="2971800" indent="-228600" defTabSz="927100" eaLnBrk="0" fontAlgn="base" hangingPunct="0">
              <a:spcBef>
                <a:spcPct val="30000"/>
              </a:spcBef>
              <a:spcAft>
                <a:spcPct val="0"/>
              </a:spcAft>
              <a:defRPr sz="1200">
                <a:solidFill>
                  <a:schemeClr val="tx1"/>
                </a:solidFill>
                <a:latin typeface="Times New Roman" charset="0"/>
                <a:ea typeface="ＭＳ Ｐゴシック" charset="-128"/>
              </a:defRPr>
            </a:lvl7pPr>
            <a:lvl8pPr marL="3429000" indent="-228600" defTabSz="927100" eaLnBrk="0" fontAlgn="base" hangingPunct="0">
              <a:spcBef>
                <a:spcPct val="30000"/>
              </a:spcBef>
              <a:spcAft>
                <a:spcPct val="0"/>
              </a:spcAft>
              <a:defRPr sz="1200">
                <a:solidFill>
                  <a:schemeClr val="tx1"/>
                </a:solidFill>
                <a:latin typeface="Times New Roman" charset="0"/>
                <a:ea typeface="ＭＳ Ｐゴシック" charset="-128"/>
              </a:defRPr>
            </a:lvl8pPr>
            <a:lvl9pPr marL="3886200" indent="-228600" defTabSz="927100" eaLnBrk="0" fontAlgn="base" hangingPunct="0">
              <a:spcBef>
                <a:spcPct val="30000"/>
              </a:spcBef>
              <a:spcAft>
                <a:spcPct val="0"/>
              </a:spcAft>
              <a:defRPr sz="1200">
                <a:solidFill>
                  <a:schemeClr val="tx1"/>
                </a:solidFill>
                <a:latin typeface="Times New Roman" charset="0"/>
                <a:ea typeface="ＭＳ Ｐゴシック" charset="-128"/>
              </a:defRPr>
            </a:lvl9pPr>
          </a:lstStyle>
          <a:p>
            <a:pPr>
              <a:spcBef>
                <a:spcPct val="0"/>
              </a:spcBef>
            </a:pPr>
            <a:fld id="{4B9EC2A5-95D1-9448-83D9-34BCE9C9530B}" type="slidenum">
              <a:rPr lang="en-US" altLang="en-US"/>
              <a:pPr>
                <a:spcBef>
                  <a:spcPct val="0"/>
                </a:spcBef>
              </a:pPr>
              <a:t>4</a:t>
            </a:fld>
            <a:endParaRPr lang="en-US" altLang="en-US"/>
          </a:p>
        </p:txBody>
      </p:sp>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spcBef>
                <a:spcPts val="15"/>
              </a:spcBef>
              <a:spcAft>
                <a:spcPts val="0"/>
              </a:spcAft>
              <a:buFont typeface="+mj-lt"/>
              <a:buNone/>
            </a:pPr>
            <a:r>
              <a:rPr lang="en-US" sz="1800" dirty="0">
                <a:effectLst/>
                <a:latin typeface="Arial" panose="020B0604020202020204" pitchFamily="34" charset="0"/>
                <a:ea typeface="Arial" panose="020B0604020202020204" pitchFamily="34" charset="0"/>
              </a:rPr>
              <a:t>The foundation of Extension’s civil rights policies and procedures is the Civil Rights Act of 1964 which states… No person in the United States shall, on the grounds of race, color, or national origin, be excluded from participation in, be denied the benefits of, or be subjected to discrimination under any program or activity receiving federal financial assistance. Other significant civil rights legislation includes Title IX, Education Amendments of 1972 prohibiting discrimination based on sex; the Age Discrimination Act of 1975 prohibiting discrimination based on age, the Rehabilitation Act of 1973 and the Americans with Disabilities Act prohibiting discrimination based on disability.</a:t>
            </a:r>
          </a:p>
          <a:p>
            <a:pPr eaLnBrk="1" hangingPunct="1"/>
            <a:endParaRPr lang="en-US" altLang="en-US" sz="1200" dirty="0">
              <a:latin typeface="+mn-lt"/>
              <a:ea typeface="ＭＳ Ｐゴシック" charset="-128"/>
            </a:endParaRPr>
          </a:p>
        </p:txBody>
      </p:sp>
    </p:spTree>
    <p:extLst>
      <p:ext uri="{BB962C8B-B14F-4D97-AF65-F5344CB8AC3E}">
        <p14:creationId xmlns:p14="http://schemas.microsoft.com/office/powerpoint/2010/main" val="12688175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latin typeface="Arial" panose="020B0604020202020204" pitchFamily="34" charset="0"/>
              </a:rPr>
              <a:t>The goals of Civil Rights are to ensure equal and consistent treatment for all applicants and participants, provide knowledge of program participants’ rights and responsibilities, eliminate illegal barriers that prevent or deter people from receiving benefits, and promote dignity and respect for everyone.</a:t>
            </a:r>
          </a:p>
          <a:p>
            <a:br>
              <a:rPr lang="en-US" dirty="0">
                <a:effectLst/>
                <a:latin typeface="Arial" panose="020B0604020202020204" pitchFamily="34" charset="0"/>
              </a:rPr>
            </a:br>
            <a:endParaRPr lang="en-US" dirty="0">
              <a:effectLst/>
              <a:latin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DE1281B3-2966-4F4E-BD1C-93597B08EAB4}" type="slidenum">
              <a:rPr lang="en-US" smtClean="0"/>
              <a:t>5</a:t>
            </a:fld>
            <a:endParaRPr lang="en-US"/>
          </a:p>
        </p:txBody>
      </p:sp>
    </p:spTree>
    <p:extLst>
      <p:ext uri="{BB962C8B-B14F-4D97-AF65-F5344CB8AC3E}">
        <p14:creationId xmlns:p14="http://schemas.microsoft.com/office/powerpoint/2010/main" val="4030753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latin typeface="Arial" panose="020B0604020202020204" pitchFamily="34" charset="0"/>
              </a:rPr>
              <a:t>There are three types of discrimination. Disparate Treatment is intentional discrimination against someone. Disparate Impact is when actions cause unintentional negative results for a protected class. And Reprisal or Retaliation is an intentional act against someone who opposes discriminatory practices, makes a complaint, or assists in a complaint investigation.</a:t>
            </a:r>
          </a:p>
        </p:txBody>
      </p:sp>
      <p:sp>
        <p:nvSpPr>
          <p:cNvPr id="4" name="Slide Number Placeholder 3"/>
          <p:cNvSpPr>
            <a:spLocks noGrp="1"/>
          </p:cNvSpPr>
          <p:nvPr>
            <p:ph type="sldNum" sz="quarter" idx="5"/>
          </p:nvPr>
        </p:nvSpPr>
        <p:spPr/>
        <p:txBody>
          <a:bodyPr/>
          <a:lstStyle/>
          <a:p>
            <a:fld id="{DE1281B3-2966-4F4E-BD1C-93597B08EAB4}" type="slidenum">
              <a:rPr lang="en-US" smtClean="0"/>
              <a:t>6</a:t>
            </a:fld>
            <a:endParaRPr lang="en-US"/>
          </a:p>
        </p:txBody>
      </p:sp>
    </p:spTree>
    <p:extLst>
      <p:ext uri="{BB962C8B-B14F-4D97-AF65-F5344CB8AC3E}">
        <p14:creationId xmlns:p14="http://schemas.microsoft.com/office/powerpoint/2010/main" val="18549775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spcBef>
                <a:spcPct val="30000"/>
              </a:spcBef>
              <a:defRPr sz="1200">
                <a:solidFill>
                  <a:schemeClr val="tx1"/>
                </a:solidFill>
                <a:latin typeface="Times New Roman" charset="0"/>
                <a:ea typeface="ＭＳ Ｐゴシック" charset="-128"/>
              </a:defRPr>
            </a:lvl1pPr>
            <a:lvl2pPr marL="742950" indent="-285750" defTabSz="927100">
              <a:spcBef>
                <a:spcPct val="30000"/>
              </a:spcBef>
              <a:defRPr sz="1200">
                <a:solidFill>
                  <a:schemeClr val="tx1"/>
                </a:solidFill>
                <a:latin typeface="Times New Roman" charset="0"/>
                <a:ea typeface="ＭＳ Ｐゴシック" charset="-128"/>
              </a:defRPr>
            </a:lvl2pPr>
            <a:lvl3pPr marL="1143000" indent="-228600" defTabSz="927100">
              <a:spcBef>
                <a:spcPct val="30000"/>
              </a:spcBef>
              <a:defRPr sz="1200">
                <a:solidFill>
                  <a:schemeClr val="tx1"/>
                </a:solidFill>
                <a:latin typeface="Times New Roman" charset="0"/>
                <a:ea typeface="ＭＳ Ｐゴシック" charset="-128"/>
              </a:defRPr>
            </a:lvl3pPr>
            <a:lvl4pPr marL="1600200" indent="-228600" defTabSz="927100">
              <a:spcBef>
                <a:spcPct val="30000"/>
              </a:spcBef>
              <a:defRPr sz="1200">
                <a:solidFill>
                  <a:schemeClr val="tx1"/>
                </a:solidFill>
                <a:latin typeface="Times New Roman" charset="0"/>
                <a:ea typeface="ＭＳ Ｐゴシック" charset="-128"/>
              </a:defRPr>
            </a:lvl4pPr>
            <a:lvl5pPr marL="2057400" indent="-228600" defTabSz="927100">
              <a:spcBef>
                <a:spcPct val="30000"/>
              </a:spcBef>
              <a:defRPr sz="1200">
                <a:solidFill>
                  <a:schemeClr val="tx1"/>
                </a:solidFill>
                <a:latin typeface="Times New Roman" charset="0"/>
                <a:ea typeface="ＭＳ Ｐゴシック" charset="-128"/>
              </a:defRPr>
            </a:lvl5pPr>
            <a:lvl6pPr marL="2514600" indent="-228600" defTabSz="927100" eaLnBrk="0" fontAlgn="base" hangingPunct="0">
              <a:spcBef>
                <a:spcPct val="30000"/>
              </a:spcBef>
              <a:spcAft>
                <a:spcPct val="0"/>
              </a:spcAft>
              <a:defRPr sz="1200">
                <a:solidFill>
                  <a:schemeClr val="tx1"/>
                </a:solidFill>
                <a:latin typeface="Times New Roman" charset="0"/>
                <a:ea typeface="ＭＳ Ｐゴシック" charset="-128"/>
              </a:defRPr>
            </a:lvl6pPr>
            <a:lvl7pPr marL="2971800" indent="-228600" defTabSz="927100" eaLnBrk="0" fontAlgn="base" hangingPunct="0">
              <a:spcBef>
                <a:spcPct val="30000"/>
              </a:spcBef>
              <a:spcAft>
                <a:spcPct val="0"/>
              </a:spcAft>
              <a:defRPr sz="1200">
                <a:solidFill>
                  <a:schemeClr val="tx1"/>
                </a:solidFill>
                <a:latin typeface="Times New Roman" charset="0"/>
                <a:ea typeface="ＭＳ Ｐゴシック" charset="-128"/>
              </a:defRPr>
            </a:lvl7pPr>
            <a:lvl8pPr marL="3429000" indent="-228600" defTabSz="927100" eaLnBrk="0" fontAlgn="base" hangingPunct="0">
              <a:spcBef>
                <a:spcPct val="30000"/>
              </a:spcBef>
              <a:spcAft>
                <a:spcPct val="0"/>
              </a:spcAft>
              <a:defRPr sz="1200">
                <a:solidFill>
                  <a:schemeClr val="tx1"/>
                </a:solidFill>
                <a:latin typeface="Times New Roman" charset="0"/>
                <a:ea typeface="ＭＳ Ｐゴシック" charset="-128"/>
              </a:defRPr>
            </a:lvl8pPr>
            <a:lvl9pPr marL="3886200" indent="-228600" defTabSz="927100" eaLnBrk="0" fontAlgn="base" hangingPunct="0">
              <a:spcBef>
                <a:spcPct val="30000"/>
              </a:spcBef>
              <a:spcAft>
                <a:spcPct val="0"/>
              </a:spcAft>
              <a:defRPr sz="1200">
                <a:solidFill>
                  <a:schemeClr val="tx1"/>
                </a:solidFill>
                <a:latin typeface="Times New Roman" charset="0"/>
                <a:ea typeface="ＭＳ Ｐゴシック" charset="-128"/>
              </a:defRPr>
            </a:lvl9pPr>
          </a:lstStyle>
          <a:p>
            <a:pPr>
              <a:spcBef>
                <a:spcPct val="0"/>
              </a:spcBef>
            </a:pPr>
            <a:fld id="{85B4D136-9CA6-9146-9EFF-ACE6C5FB4D46}" type="slidenum">
              <a:rPr lang="en-US" altLang="en-US"/>
              <a:pPr>
                <a:spcBef>
                  <a:spcPct val="0"/>
                </a:spcBef>
              </a:pPr>
              <a:t>7</a:t>
            </a:fld>
            <a:endParaRPr lang="en-US" altLang="en-US"/>
          </a:p>
        </p:txBody>
      </p:sp>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An</a:t>
            </a:r>
            <a:r>
              <a:rPr lang="en-US" sz="1200" kern="1200" baseline="0" dirty="0">
                <a:solidFill>
                  <a:schemeClr val="tx1"/>
                </a:solidFill>
                <a:effectLst/>
                <a:latin typeface="+mn-lt"/>
                <a:ea typeface="+mn-ea"/>
                <a:cs typeface="+mn-cs"/>
              </a:rPr>
              <a:t> important way to ensure equal opportunity in Extension programs is to provide information about the availability of our programs and services to all people who would be interested in attending or who might benefit from attending. </a:t>
            </a:r>
            <a:r>
              <a:rPr lang="en-US" sz="1200" kern="1200" dirty="0">
                <a:solidFill>
                  <a:schemeClr val="tx1"/>
                </a:solidFill>
                <a:effectLst/>
                <a:latin typeface="+mn-lt"/>
                <a:ea typeface="+mn-ea"/>
                <a:cs typeface="+mn-cs"/>
              </a:rPr>
              <a:t>We</a:t>
            </a:r>
            <a:r>
              <a:rPr lang="en-US" sz="1200" kern="1200" baseline="0" dirty="0">
                <a:solidFill>
                  <a:schemeClr val="tx1"/>
                </a:solidFill>
                <a:effectLst/>
                <a:latin typeface="+mn-lt"/>
                <a:ea typeface="+mn-ea"/>
                <a:cs typeface="+mn-cs"/>
              </a:rPr>
              <a:t> let people know about</a:t>
            </a:r>
            <a:r>
              <a:rPr lang="en-US" sz="1200" kern="1200" dirty="0">
                <a:solidFill>
                  <a:schemeClr val="tx1"/>
                </a:solidFill>
                <a:effectLst/>
                <a:latin typeface="+mn-lt"/>
                <a:ea typeface="+mn-ea"/>
                <a:cs typeface="+mn-cs"/>
              </a:rPr>
              <a:t> their right to access Extension programs and services through fliers, websites, social media, mailings, newspaper, radio, and so on.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an effort to reach underserved audiences we use targeted outreach through media, community events, and other community</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organizations to advertise our programs</a:t>
            </a:r>
            <a:r>
              <a:rPr lang="en-US" sz="1200" kern="1200" baseline="0" dirty="0">
                <a:solidFill>
                  <a:schemeClr val="tx1"/>
                </a:solidFill>
                <a:effectLst/>
                <a:latin typeface="+mn-lt"/>
                <a:ea typeface="+mn-ea"/>
                <a:cs typeface="+mn-cs"/>
              </a:rPr>
              <a:t> to audiences that don’t traditionally use extension programs and services.</a:t>
            </a:r>
            <a:r>
              <a:rPr lang="en-US" sz="1200" kern="1200" dirty="0">
                <a:solidFill>
                  <a:schemeClr val="tx1"/>
                </a:solidFill>
                <a:effectLst/>
                <a:latin typeface="+mn-lt"/>
                <a:ea typeface="+mn-ea"/>
                <a:cs typeface="+mn-cs"/>
              </a:rPr>
              <a:t> When</a:t>
            </a:r>
            <a:r>
              <a:rPr lang="en-US" sz="1200" kern="1200" baseline="0" dirty="0">
                <a:solidFill>
                  <a:schemeClr val="tx1"/>
                </a:solidFill>
                <a:effectLst/>
                <a:latin typeface="+mn-lt"/>
                <a:ea typeface="+mn-ea"/>
                <a:cs typeface="+mn-cs"/>
              </a:rPr>
              <a:t> advertising our programs we u</a:t>
            </a:r>
            <a:r>
              <a:rPr lang="en-US" sz="1200" kern="1200" dirty="0">
                <a:solidFill>
                  <a:schemeClr val="tx1"/>
                </a:solidFill>
                <a:effectLst/>
                <a:latin typeface="+mn-lt"/>
                <a:ea typeface="+mn-ea"/>
                <a:cs typeface="+mn-cs"/>
              </a:rPr>
              <a:t>se language, photos and graphics that convey the message of nondiscrimination. Our program announcements and materials should show</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diversity in race, age, ability, and so forth.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By knowing the </a:t>
            </a:r>
            <a:r>
              <a:rPr lang="en-US" sz="1200" b="0" kern="1200" dirty="0">
                <a:solidFill>
                  <a:schemeClr val="tx1"/>
                </a:solidFill>
                <a:effectLst/>
                <a:latin typeface="+mn-lt"/>
                <a:ea typeface="+mn-ea"/>
                <a:cs typeface="+mn-cs"/>
              </a:rPr>
              <a:t>primary languages </a:t>
            </a:r>
            <a:r>
              <a:rPr lang="en-US" sz="1200" kern="1200" dirty="0">
                <a:solidFill>
                  <a:schemeClr val="tx1"/>
                </a:solidFill>
                <a:effectLst/>
                <a:latin typeface="+mn-lt"/>
                <a:ea typeface="+mn-ea"/>
                <a:cs typeface="+mn-cs"/>
              </a:rPr>
              <a:t>used by members</a:t>
            </a:r>
            <a:r>
              <a:rPr lang="en-US" sz="1200" kern="1200" baseline="0" dirty="0">
                <a:solidFill>
                  <a:schemeClr val="tx1"/>
                </a:solidFill>
                <a:effectLst/>
                <a:latin typeface="+mn-lt"/>
                <a:ea typeface="+mn-ea"/>
                <a:cs typeface="+mn-cs"/>
              </a:rPr>
              <a:t> of the community,</a:t>
            </a:r>
            <a:r>
              <a:rPr lang="en-US" sz="1200" kern="1200" dirty="0">
                <a:solidFill>
                  <a:schemeClr val="tx1"/>
                </a:solidFill>
                <a:effectLst/>
                <a:latin typeface="+mn-lt"/>
                <a:ea typeface="+mn-ea"/>
                <a:cs typeface="+mn-cs"/>
              </a:rPr>
              <a:t> information and outreach can also be provided in other languages.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We </a:t>
            </a:r>
            <a:r>
              <a:rPr lang="en-US" sz="1200" kern="1200" baseline="0" dirty="0">
                <a:solidFill>
                  <a:schemeClr val="tx1"/>
                </a:solidFill>
                <a:effectLst/>
                <a:latin typeface="+mn-lt"/>
                <a:ea typeface="+mn-ea"/>
                <a:cs typeface="+mn-cs"/>
              </a:rPr>
              <a:t>a</a:t>
            </a:r>
            <a:r>
              <a:rPr lang="en-US" sz="1200" kern="1200" dirty="0">
                <a:solidFill>
                  <a:schemeClr val="tx1"/>
                </a:solidFill>
                <a:effectLst/>
                <a:latin typeface="+mn-lt"/>
                <a:ea typeface="+mn-ea"/>
                <a:cs typeface="+mn-cs"/>
              </a:rPr>
              <a:t>dvise potential clientele that we don’t discriminate by</a:t>
            </a:r>
            <a:r>
              <a:rPr lang="en-US" sz="1200" kern="1200" baseline="0" dirty="0">
                <a:solidFill>
                  <a:schemeClr val="tx1"/>
                </a:solidFill>
                <a:effectLst/>
                <a:latin typeface="+mn-lt"/>
                <a:ea typeface="+mn-ea"/>
                <a:cs typeface="+mn-cs"/>
              </a:rPr>
              <a:t> including</a:t>
            </a:r>
            <a:r>
              <a:rPr lang="en-US" sz="1200" kern="1200" dirty="0">
                <a:solidFill>
                  <a:schemeClr val="tx1"/>
                </a:solidFill>
                <a:effectLst/>
                <a:latin typeface="+mn-lt"/>
                <a:ea typeface="+mn-ea"/>
                <a:cs typeface="+mn-cs"/>
              </a:rPr>
              <a:t> a non-discrimination statement and accommodation statement on materials.</a:t>
            </a:r>
            <a:r>
              <a:rPr lang="en-US" sz="1200" kern="1200" baseline="0" dirty="0">
                <a:solidFill>
                  <a:schemeClr val="tx1"/>
                </a:solidFill>
                <a:effectLst/>
                <a:latin typeface="+mn-lt"/>
                <a:ea typeface="+mn-ea"/>
                <a:cs typeface="+mn-cs"/>
              </a:rPr>
              <a:t>  We also i</a:t>
            </a:r>
            <a:r>
              <a:rPr lang="en-US" sz="1200" kern="1200" dirty="0">
                <a:solidFill>
                  <a:schemeClr val="tx1"/>
                </a:solidFill>
                <a:effectLst/>
                <a:latin typeface="+mn-lt"/>
                <a:ea typeface="+mn-ea"/>
                <a:cs typeface="+mn-cs"/>
              </a:rPr>
              <a:t>nform other groups that we partner with of</a:t>
            </a:r>
            <a:r>
              <a:rPr lang="en-US" sz="1200" kern="1200" baseline="0" dirty="0">
                <a:solidFill>
                  <a:schemeClr val="tx1"/>
                </a:solidFill>
                <a:effectLst/>
                <a:latin typeface="+mn-lt"/>
                <a:ea typeface="+mn-ea"/>
                <a:cs typeface="+mn-cs"/>
              </a:rPr>
              <a:t> our nondiscrimination policy </a:t>
            </a:r>
            <a:r>
              <a:rPr lang="en-US" sz="1200" kern="1200" dirty="0">
                <a:solidFill>
                  <a:schemeClr val="tx1"/>
                </a:solidFill>
                <a:effectLst/>
                <a:latin typeface="+mn-lt"/>
                <a:ea typeface="+mn-ea"/>
                <a:cs typeface="+mn-cs"/>
              </a:rPr>
              <a:t>and</a:t>
            </a:r>
            <a:r>
              <a:rPr lang="en-US" sz="1200" kern="1200" baseline="0" dirty="0">
                <a:solidFill>
                  <a:schemeClr val="tx1"/>
                </a:solidFill>
                <a:effectLst/>
                <a:latin typeface="+mn-lt"/>
                <a:ea typeface="+mn-ea"/>
                <a:cs typeface="+mn-cs"/>
              </a:rPr>
              <a:t> our inability to provide significant assistance to any groups that discriminate.</a:t>
            </a:r>
            <a:endParaRPr lang="en-US" sz="1200" kern="1200" dirty="0">
              <a:solidFill>
                <a:schemeClr val="tx1"/>
              </a:solidFill>
              <a:effectLst/>
              <a:latin typeface="+mn-lt"/>
              <a:ea typeface="+mn-ea"/>
              <a:cs typeface="+mn-cs"/>
            </a:endParaRPr>
          </a:p>
          <a:p>
            <a:pPr marL="0" indent="0">
              <a:buNone/>
            </a:pPr>
            <a:endParaRPr lang="en-US" altLang="en-US" dirty="0">
              <a:latin typeface="+mn-lt"/>
              <a:ea typeface="ＭＳ Ｐゴシック" charset="-128"/>
            </a:endParaRPr>
          </a:p>
        </p:txBody>
      </p:sp>
    </p:spTree>
    <p:extLst>
      <p:ext uri="{BB962C8B-B14F-4D97-AF65-F5344CB8AC3E}">
        <p14:creationId xmlns:p14="http://schemas.microsoft.com/office/powerpoint/2010/main" val="5428789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spcBef>
                <a:spcPct val="30000"/>
              </a:spcBef>
              <a:defRPr sz="1200">
                <a:solidFill>
                  <a:schemeClr val="tx1"/>
                </a:solidFill>
                <a:latin typeface="Times New Roman" charset="0"/>
                <a:ea typeface="ＭＳ Ｐゴシック" charset="-128"/>
              </a:defRPr>
            </a:lvl1pPr>
            <a:lvl2pPr marL="742950" indent="-285750" defTabSz="927100">
              <a:spcBef>
                <a:spcPct val="30000"/>
              </a:spcBef>
              <a:defRPr sz="1200">
                <a:solidFill>
                  <a:schemeClr val="tx1"/>
                </a:solidFill>
                <a:latin typeface="Times New Roman" charset="0"/>
                <a:ea typeface="ＭＳ Ｐゴシック" charset="-128"/>
              </a:defRPr>
            </a:lvl2pPr>
            <a:lvl3pPr marL="1143000" indent="-228600" defTabSz="927100">
              <a:spcBef>
                <a:spcPct val="30000"/>
              </a:spcBef>
              <a:defRPr sz="1200">
                <a:solidFill>
                  <a:schemeClr val="tx1"/>
                </a:solidFill>
                <a:latin typeface="Times New Roman" charset="0"/>
                <a:ea typeface="ＭＳ Ｐゴシック" charset="-128"/>
              </a:defRPr>
            </a:lvl3pPr>
            <a:lvl4pPr marL="1600200" indent="-228600" defTabSz="927100">
              <a:spcBef>
                <a:spcPct val="30000"/>
              </a:spcBef>
              <a:defRPr sz="1200">
                <a:solidFill>
                  <a:schemeClr val="tx1"/>
                </a:solidFill>
                <a:latin typeface="Times New Roman" charset="0"/>
                <a:ea typeface="ＭＳ Ｐゴシック" charset="-128"/>
              </a:defRPr>
            </a:lvl4pPr>
            <a:lvl5pPr marL="2057400" indent="-228600" defTabSz="927100">
              <a:spcBef>
                <a:spcPct val="30000"/>
              </a:spcBef>
              <a:defRPr sz="1200">
                <a:solidFill>
                  <a:schemeClr val="tx1"/>
                </a:solidFill>
                <a:latin typeface="Times New Roman" charset="0"/>
                <a:ea typeface="ＭＳ Ｐゴシック" charset="-128"/>
              </a:defRPr>
            </a:lvl5pPr>
            <a:lvl6pPr marL="2514600" indent="-228600" defTabSz="927100" eaLnBrk="0" fontAlgn="base" hangingPunct="0">
              <a:spcBef>
                <a:spcPct val="30000"/>
              </a:spcBef>
              <a:spcAft>
                <a:spcPct val="0"/>
              </a:spcAft>
              <a:defRPr sz="1200">
                <a:solidFill>
                  <a:schemeClr val="tx1"/>
                </a:solidFill>
                <a:latin typeface="Times New Roman" charset="0"/>
                <a:ea typeface="ＭＳ Ｐゴシック" charset="-128"/>
              </a:defRPr>
            </a:lvl6pPr>
            <a:lvl7pPr marL="2971800" indent="-228600" defTabSz="927100" eaLnBrk="0" fontAlgn="base" hangingPunct="0">
              <a:spcBef>
                <a:spcPct val="30000"/>
              </a:spcBef>
              <a:spcAft>
                <a:spcPct val="0"/>
              </a:spcAft>
              <a:defRPr sz="1200">
                <a:solidFill>
                  <a:schemeClr val="tx1"/>
                </a:solidFill>
                <a:latin typeface="Times New Roman" charset="0"/>
                <a:ea typeface="ＭＳ Ｐゴシック" charset="-128"/>
              </a:defRPr>
            </a:lvl7pPr>
            <a:lvl8pPr marL="3429000" indent="-228600" defTabSz="927100" eaLnBrk="0" fontAlgn="base" hangingPunct="0">
              <a:spcBef>
                <a:spcPct val="30000"/>
              </a:spcBef>
              <a:spcAft>
                <a:spcPct val="0"/>
              </a:spcAft>
              <a:defRPr sz="1200">
                <a:solidFill>
                  <a:schemeClr val="tx1"/>
                </a:solidFill>
                <a:latin typeface="Times New Roman" charset="0"/>
                <a:ea typeface="ＭＳ Ｐゴシック" charset="-128"/>
              </a:defRPr>
            </a:lvl8pPr>
            <a:lvl9pPr marL="3886200" indent="-228600" defTabSz="927100" eaLnBrk="0" fontAlgn="base" hangingPunct="0">
              <a:spcBef>
                <a:spcPct val="30000"/>
              </a:spcBef>
              <a:spcAft>
                <a:spcPct val="0"/>
              </a:spcAft>
              <a:defRPr sz="1200">
                <a:solidFill>
                  <a:schemeClr val="tx1"/>
                </a:solidFill>
                <a:latin typeface="Times New Roman" charset="0"/>
                <a:ea typeface="ＭＳ Ｐゴシック" charset="-128"/>
              </a:defRPr>
            </a:lvl9pPr>
          </a:lstStyle>
          <a:p>
            <a:pPr>
              <a:spcBef>
                <a:spcPct val="0"/>
              </a:spcBef>
            </a:pPr>
            <a:fld id="{AE166D50-8EDC-9E47-BA04-BDC4AD487C35}" type="slidenum">
              <a:rPr lang="en-US" altLang="en-US"/>
              <a:pPr>
                <a:spcBef>
                  <a:spcPct val="0"/>
                </a:spcBef>
              </a:pPr>
              <a:t>8</a:t>
            </a:fld>
            <a:endParaRPr lang="en-US" altLang="en-US"/>
          </a:p>
        </p:txBody>
      </p:sp>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200" dirty="0">
                <a:latin typeface="+mn-lt"/>
                <a:ea typeface="ＭＳ Ｐゴシック" charset="-128"/>
              </a:rPr>
              <a:t>The delivery of Extension</a:t>
            </a:r>
            <a:r>
              <a:rPr lang="en-US" altLang="en-US" sz="1200" baseline="0" dirty="0">
                <a:latin typeface="+mn-lt"/>
                <a:ea typeface="ＭＳ Ｐゴシック" charset="-128"/>
              </a:rPr>
              <a:t> programs must be done so no one is denied access to our programs.  This begins with c</a:t>
            </a:r>
            <a:r>
              <a:rPr lang="en-US" altLang="en-US" sz="1200" dirty="0">
                <a:latin typeface="+mn-lt"/>
                <a:ea typeface="ＭＳ Ｐゴシック" charset="-128"/>
              </a:rPr>
              <a:t>onsidering cultural or ethnic differences when planning programs. A</a:t>
            </a:r>
            <a:r>
              <a:rPr lang="en-US" altLang="en-US" sz="1200" baseline="0" dirty="0">
                <a:latin typeface="+mn-lt"/>
                <a:ea typeface="ＭＳ Ｐゴシック" charset="-128"/>
              </a:rPr>
              <a:t> great way to make sure we are considering these differences is to </a:t>
            </a:r>
            <a:r>
              <a:rPr lang="en-US" altLang="en-US" sz="1200" baseline="0" dirty="0">
                <a:latin typeface="+mn-lt"/>
                <a:ea typeface="ＭＳ Ｐゴシック" charset="-128"/>
                <a:cs typeface="Arial" charset="0"/>
              </a:rPr>
              <a:t>i</a:t>
            </a:r>
            <a:r>
              <a:rPr lang="en-US" altLang="en-US" sz="1200" dirty="0">
                <a:latin typeface="+mn-lt"/>
                <a:ea typeface="ＭＳ Ｐゴシック" charset="-128"/>
                <a:cs typeface="Arial" charset="0"/>
              </a:rPr>
              <a:t>ncrease participation on program planning and advisory committees by under-represented groups. By</a:t>
            </a:r>
            <a:r>
              <a:rPr lang="en-US" altLang="en-US" sz="1200" baseline="0" dirty="0">
                <a:latin typeface="+mn-lt"/>
                <a:ea typeface="ＭＳ Ｐゴシック" charset="-128"/>
                <a:cs typeface="Arial" charset="0"/>
              </a:rPr>
              <a:t> planning inclusive programming we are more likely to i</a:t>
            </a:r>
            <a:r>
              <a:rPr lang="en-US" altLang="en-US" sz="1200" dirty="0">
                <a:latin typeface="+mn-lt"/>
                <a:ea typeface="ＭＳ Ｐゴシック" charset="-128"/>
                <a:cs typeface="Arial" charset="0"/>
              </a:rPr>
              <a:t>ncrease participation in programs. We need you as a volunteer or as one of our advisory leaders to help us ensure programs</a:t>
            </a:r>
            <a:r>
              <a:rPr lang="en-US" altLang="en-US" sz="1200" baseline="0" dirty="0">
                <a:latin typeface="+mn-lt"/>
                <a:ea typeface="ＭＳ Ｐゴシック" charset="-128"/>
                <a:cs typeface="Arial" charset="0"/>
              </a:rPr>
              <a:t> are available to all people within your county that may benefit from participation. </a:t>
            </a:r>
            <a:r>
              <a:rPr lang="en-US" altLang="en-US" sz="1200" dirty="0">
                <a:latin typeface="+mn-lt"/>
                <a:ea typeface="ＭＳ Ｐゴシック" charset="-128"/>
                <a:cs typeface="Arial" charset="0"/>
              </a:rPr>
              <a:t>Other things we do to increase participation include:</a:t>
            </a:r>
          </a:p>
          <a:p>
            <a:pPr marL="628650" lvl="1" indent="-171450">
              <a:buFont typeface="Arial" panose="020B0604020202020204" pitchFamily="34" charset="0"/>
              <a:buChar char="•"/>
            </a:pPr>
            <a:r>
              <a:rPr lang="en-US" altLang="en-US" sz="1200" dirty="0">
                <a:latin typeface="+mn-lt"/>
                <a:ea typeface="ＭＳ Ｐゴシック" charset="-128"/>
                <a:cs typeface="Arial" charset="0"/>
              </a:rPr>
              <a:t>Not </a:t>
            </a:r>
            <a:r>
              <a:rPr lang="en-US" altLang="en-US" sz="1200" baseline="0" dirty="0">
                <a:latin typeface="+mn-lt"/>
                <a:ea typeface="ＭＳ Ｐゴシック" charset="-128"/>
                <a:cs typeface="Arial" charset="0"/>
              </a:rPr>
              <a:t>having segregated groups or clubs which limit membership based on a protected class.  </a:t>
            </a:r>
          </a:p>
          <a:p>
            <a:pPr marL="628650" lvl="1" indent="-171450">
              <a:buFont typeface="Arial" panose="020B0604020202020204" pitchFamily="34" charset="0"/>
              <a:buChar char="•"/>
            </a:pPr>
            <a:r>
              <a:rPr lang="en-US" altLang="en-US" sz="1200" baseline="0" dirty="0">
                <a:latin typeface="+mn-lt"/>
                <a:ea typeface="ＭＳ Ｐゴシック" charset="-128"/>
                <a:cs typeface="Arial" charset="0"/>
              </a:rPr>
              <a:t>Providing program accommodations and utilizing accessible program sites to provide access to persons with disabilities. </a:t>
            </a:r>
          </a:p>
          <a:p>
            <a:pPr marL="628650" lvl="1" indent="-171450">
              <a:buFont typeface="Arial" panose="020B0604020202020204" pitchFamily="34" charset="0"/>
              <a:buChar char="•"/>
            </a:pPr>
            <a:r>
              <a:rPr lang="en-US" altLang="en-US" sz="1200" baseline="0" dirty="0">
                <a:latin typeface="+mn-lt"/>
                <a:ea typeface="ＭＳ Ｐゴシック" charset="-128"/>
                <a:cs typeface="Arial" charset="0"/>
              </a:rPr>
              <a:t>Providing </a:t>
            </a:r>
            <a:r>
              <a:rPr lang="en-US" altLang="en-US" sz="1200" dirty="0">
                <a:latin typeface="+mn-lt"/>
                <a:ea typeface="ＭＳ Ｐゴシック" charset="-128"/>
                <a:cs typeface="Arial" charset="0"/>
              </a:rPr>
              <a:t>language assistance for persons with limited English proficiency. </a:t>
            </a:r>
          </a:p>
        </p:txBody>
      </p:sp>
    </p:spTree>
    <p:extLst>
      <p:ext uri="{BB962C8B-B14F-4D97-AF65-F5344CB8AC3E}">
        <p14:creationId xmlns:p14="http://schemas.microsoft.com/office/powerpoint/2010/main" val="17969287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kern="1200" dirty="0">
                <a:solidFill>
                  <a:schemeClr val="tx1"/>
                </a:solidFill>
                <a:effectLst/>
                <a:latin typeface="+mn-lt"/>
                <a:ea typeface="+mn-ea"/>
                <a:cs typeface="+mn-cs"/>
              </a:rPr>
              <a:t>When planning and delivering programs, we</a:t>
            </a:r>
            <a:r>
              <a:rPr lang="en-US" sz="1200" i="0" kern="1200" baseline="0" dirty="0">
                <a:solidFill>
                  <a:schemeClr val="tx1"/>
                </a:solidFill>
                <a:effectLst/>
                <a:latin typeface="+mn-lt"/>
                <a:ea typeface="+mn-ea"/>
                <a:cs typeface="+mn-cs"/>
              </a:rPr>
              <a:t> need to consider barriers that may affect a person’s ability to access our programs. </a:t>
            </a:r>
            <a:r>
              <a:rPr lang="en-US" dirty="0"/>
              <a:t>Programs need to be planned in anticipation of special needs, and delivered to maximize access and minimize barriers to participation.</a:t>
            </a:r>
          </a:p>
          <a:p>
            <a:pPr marL="0" lvl="0" indent="0">
              <a:buFont typeface="Arial" charset="0"/>
              <a:buNone/>
            </a:pPr>
            <a:r>
              <a:rPr lang="en-US" sz="1200" i="0" kern="1200" baseline="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Access barriers to program locations may be significant barriers to program participants. Facilities used to deliver Extension programs need to be accessible to people with mobility disabilities. It is also important to provide the opportunity for those that are hearing or vision impaired to participate in our programs. </a:t>
            </a:r>
            <a:r>
              <a:rPr lang="en-US" sz="1200" baseline="0" dirty="0"/>
              <a:t>Your county Extension staff can assist with making accommodations</a:t>
            </a:r>
            <a:r>
              <a:rPr lang="en-US" sz="1200" dirty="0"/>
              <a:t> for persons with disabilities. </a:t>
            </a:r>
            <a:endParaRPr lang="en-US" dirty="0"/>
          </a:p>
          <a:p>
            <a:pPr marL="0" indent="0">
              <a:buNone/>
            </a:pPr>
            <a:endParaRPr lang="en-US" sz="1200" i="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kern="1200" dirty="0">
                <a:solidFill>
                  <a:schemeClr val="tx1"/>
                </a:solidFill>
                <a:effectLst/>
                <a:latin typeface="+mn-lt"/>
                <a:ea typeface="+mn-ea"/>
                <a:cs typeface="+mn-cs"/>
              </a:rPr>
              <a:t>Language</a:t>
            </a:r>
            <a:r>
              <a:rPr lang="en-US" sz="1200" i="0" kern="1200" baseline="0" dirty="0">
                <a:solidFill>
                  <a:schemeClr val="tx1"/>
                </a:solidFill>
                <a:effectLst/>
                <a:latin typeface="+mn-lt"/>
                <a:ea typeface="+mn-ea"/>
                <a:cs typeface="+mn-cs"/>
              </a:rPr>
              <a:t> barriers impact potential program participants </a:t>
            </a:r>
            <a:r>
              <a:rPr lang="en-US" sz="1200" dirty="0"/>
              <a:t>who do not speak English as their primary language and who have a limited ability to read, speak, write, or understand English. We need to take reasonable steps to ensure meaningful access to programs and activities by person with Limited English Proficiency. Talk</a:t>
            </a:r>
            <a:r>
              <a:rPr lang="en-US" sz="1200" baseline="0" dirty="0"/>
              <a:t> to your county Extension staff if language services are needed. </a:t>
            </a:r>
            <a:endParaRPr lang="en-US" sz="1200" dirty="0">
              <a:ea typeface="Arial" charset="0"/>
              <a:cs typeface="Arial" charset="0"/>
            </a:endParaRPr>
          </a:p>
          <a:p>
            <a:endParaRPr lang="en-US" sz="120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kern="1200" baseline="0" dirty="0">
                <a:solidFill>
                  <a:schemeClr val="tx1"/>
                </a:solidFill>
                <a:effectLst/>
                <a:latin typeface="+mn-lt"/>
                <a:ea typeface="+mn-ea"/>
                <a:cs typeface="+mn-cs"/>
              </a:rPr>
              <a:t>C</a:t>
            </a:r>
            <a:r>
              <a:rPr lang="en-US" sz="1200" i="0" kern="1200" dirty="0">
                <a:solidFill>
                  <a:schemeClr val="tx1"/>
                </a:solidFill>
                <a:effectLst/>
                <a:latin typeface="+mn-lt"/>
                <a:ea typeface="+mn-ea"/>
                <a:cs typeface="+mn-cs"/>
              </a:rPr>
              <a:t>ultural barriers can limit or even exclude participation by racial, ethnic or religious groups. These barriers may exclude clientele from initially attending a program or activity; or may prevent individuals from returning to future programs or activities. Cultural barriers can arise from scheduling events that conflict with major religious</a:t>
            </a:r>
            <a:r>
              <a:rPr lang="en-US" sz="1200" i="0" kern="1200" baseline="0" dirty="0">
                <a:solidFill>
                  <a:schemeClr val="tx1"/>
                </a:solidFill>
                <a:effectLst/>
                <a:latin typeface="+mn-lt"/>
                <a:ea typeface="+mn-ea"/>
                <a:cs typeface="+mn-cs"/>
              </a:rPr>
              <a:t> or </a:t>
            </a:r>
            <a:r>
              <a:rPr lang="en-US" sz="1200" i="0" kern="1200" dirty="0">
                <a:solidFill>
                  <a:schemeClr val="tx1"/>
                </a:solidFill>
                <a:effectLst/>
                <a:latin typeface="+mn-lt"/>
                <a:ea typeface="+mn-ea"/>
                <a:cs typeface="+mn-cs"/>
              </a:rPr>
              <a:t>ethnic holidays or events; holding programs or events in potentially uncomfortable locations </a:t>
            </a:r>
            <a:r>
              <a:rPr lang="en-US" dirty="0"/>
              <a:t>such as churches, bars, or private clubs, or in locations where groups were previously rejected</a:t>
            </a:r>
            <a:r>
              <a:rPr lang="en-US" sz="1200" i="0" kern="1200" dirty="0">
                <a:solidFill>
                  <a:schemeClr val="tx1"/>
                </a:solidFill>
                <a:effectLst/>
                <a:latin typeface="+mn-lt"/>
                <a:ea typeface="+mn-ea"/>
                <a:cs typeface="+mn-cs"/>
              </a:rPr>
              <a:t>; and p</a:t>
            </a:r>
            <a:r>
              <a:rPr lang="en-US" dirty="0"/>
              <a:t>rogram activities that include food or activities that are insensitive to religious or cultural dietary or behavioral restrictions.</a:t>
            </a:r>
          </a:p>
          <a:p>
            <a:endParaRPr lang="en-US" sz="120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kern="1200" dirty="0">
                <a:solidFill>
                  <a:schemeClr val="tx1"/>
                </a:solidFill>
                <a:effectLst/>
                <a:latin typeface="+mn-lt"/>
                <a:ea typeface="+mn-ea"/>
                <a:cs typeface="+mn-cs"/>
              </a:rPr>
              <a:t>Finally, </a:t>
            </a:r>
            <a:r>
              <a:rPr lang="en-US" sz="1200" i="0" kern="1200" baseline="0" dirty="0">
                <a:solidFill>
                  <a:schemeClr val="tx1"/>
                </a:solidFill>
                <a:effectLst/>
                <a:latin typeface="+mn-lt"/>
                <a:ea typeface="+mn-ea"/>
                <a:cs typeface="+mn-cs"/>
              </a:rPr>
              <a:t>e</a:t>
            </a:r>
            <a:r>
              <a:rPr lang="en-US" sz="1200" i="0" kern="1200" dirty="0">
                <a:solidFill>
                  <a:schemeClr val="tx1"/>
                </a:solidFill>
                <a:effectLst/>
                <a:latin typeface="+mn-lt"/>
                <a:ea typeface="+mn-ea"/>
                <a:cs typeface="+mn-cs"/>
              </a:rPr>
              <a:t>conomic barriers limit or exclude participation of disadvantaged, racial, and ethnic groups. Examples include: programs, activities that require extensive purchases of equipment or supplies; programs that involve fees, meals, and travel; and programs that are conducted at certain times of the day or certain days of the week.</a:t>
            </a:r>
            <a:r>
              <a:rPr lang="en-US" sz="1200" i="0" dirty="0"/>
              <a:t>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sz="1200" dirty="0"/>
          </a:p>
        </p:txBody>
      </p:sp>
      <p:sp>
        <p:nvSpPr>
          <p:cNvPr id="4" name="Slide Number Placeholder 3"/>
          <p:cNvSpPr>
            <a:spLocks noGrp="1"/>
          </p:cNvSpPr>
          <p:nvPr>
            <p:ph type="sldNum" sz="quarter" idx="10"/>
          </p:nvPr>
        </p:nvSpPr>
        <p:spPr/>
        <p:txBody>
          <a:bodyPr/>
          <a:lstStyle/>
          <a:p>
            <a:fld id="{DE1281B3-2966-4F4E-BD1C-93597B08EAB4}" type="slidenum">
              <a:rPr lang="en-US" smtClean="0"/>
              <a:t>9</a:t>
            </a:fld>
            <a:endParaRPr lang="en-US"/>
          </a:p>
        </p:txBody>
      </p:sp>
    </p:spTree>
    <p:extLst>
      <p:ext uri="{BB962C8B-B14F-4D97-AF65-F5344CB8AC3E}">
        <p14:creationId xmlns:p14="http://schemas.microsoft.com/office/powerpoint/2010/main" val="18585819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4BDAC39-69E1-9D4C-8A5D-E11B71D8DC0A}" type="datetimeFigureOut">
              <a:rPr lang="en-US" smtClean="0"/>
              <a:t>9/3/24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C9CEC5-1BA6-8647-B3AF-C56FEFA7FEAC}" type="slidenum">
              <a:rPr lang="en-US" smtClean="0"/>
              <a:t>‹#›</a:t>
            </a:fld>
            <a:endParaRPr lang="en-US"/>
          </a:p>
        </p:txBody>
      </p:sp>
    </p:spTree>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4BDAC39-69E1-9D4C-8A5D-E11B71D8DC0A}" type="datetimeFigureOut">
              <a:rPr lang="en-US" smtClean="0"/>
              <a:t>9/3/24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C9CEC5-1BA6-8647-B3AF-C56FEFA7FEAC}"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4BDAC39-69E1-9D4C-8A5D-E11B71D8DC0A}" type="datetimeFigureOut">
              <a:rPr lang="en-US" smtClean="0"/>
              <a:t>9/3/24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C9CEC5-1BA6-8647-B3AF-C56FEFA7FEAC}" type="slidenum">
              <a:rPr lang="en-US" smtClean="0"/>
              <a:t>‹#›</a:t>
            </a:fld>
            <a:endParaRPr lang="en-US"/>
          </a:p>
        </p:txBody>
      </p:sp>
    </p:spTree>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4BDAC39-69E1-9D4C-8A5D-E11B71D8DC0A}" type="datetimeFigureOut">
              <a:rPr lang="en-US" smtClean="0"/>
              <a:t>9/3/24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C9CEC5-1BA6-8647-B3AF-C56FEFA7FEAC}"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4BDAC39-69E1-9D4C-8A5D-E11B71D8DC0A}" type="datetimeFigureOut">
              <a:rPr lang="en-US" smtClean="0"/>
              <a:t>9/3/24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C9CEC5-1BA6-8647-B3AF-C56FEFA7FEAC}" type="slidenum">
              <a:rPr lang="en-US" smtClean="0"/>
              <a:t>‹#›</a:t>
            </a:fld>
            <a:endParaRPr lang="en-US"/>
          </a:p>
        </p:txBody>
      </p:sp>
    </p:spTree>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4BDAC39-69E1-9D4C-8A5D-E11B71D8DC0A}" type="datetimeFigureOut">
              <a:rPr lang="en-US" smtClean="0"/>
              <a:t>9/3/24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C9CEC5-1BA6-8647-B3AF-C56FEFA7FEAC}"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4BDAC39-69E1-9D4C-8A5D-E11B71D8DC0A}" type="datetimeFigureOut">
              <a:rPr lang="en-US" smtClean="0"/>
              <a:t>9/3/24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FC9CEC5-1BA6-8647-B3AF-C56FEFA7FEAC}"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4BDAC39-69E1-9D4C-8A5D-E11B71D8DC0A}" type="datetimeFigureOut">
              <a:rPr lang="en-US" smtClean="0"/>
              <a:t>9/3/24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FC9CEC5-1BA6-8647-B3AF-C56FEFA7FEAC}"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BDAC39-69E1-9D4C-8A5D-E11B71D8DC0A}" type="datetimeFigureOut">
              <a:rPr lang="en-US" smtClean="0"/>
              <a:t>9/3/24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FC9CEC5-1BA6-8647-B3AF-C56FEFA7FEAC}" type="slidenum">
              <a:rPr lang="en-US" smtClean="0"/>
              <a:t>‹#›</a:t>
            </a:fld>
            <a:endParaRPr lang="en-US"/>
          </a:p>
        </p:txBody>
      </p:sp>
    </p:spTree>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4BDAC39-69E1-9D4C-8A5D-E11B71D8DC0A}" type="datetimeFigureOut">
              <a:rPr lang="en-US" smtClean="0"/>
              <a:t>9/3/24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C9CEC5-1BA6-8647-B3AF-C56FEFA7FEAC}" type="slidenum">
              <a:rPr lang="en-US" smtClean="0"/>
              <a:t>‹#›</a:t>
            </a:fld>
            <a:endParaRPr lang="en-US"/>
          </a:p>
        </p:txBody>
      </p:sp>
    </p:spTree>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4BDAC39-69E1-9D4C-8A5D-E11B71D8DC0A}" type="datetimeFigureOut">
              <a:rPr lang="en-US" smtClean="0"/>
              <a:t>9/3/24</a:t>
            </a:fld>
            <a:endParaRPr lang="en-US"/>
          </a:p>
        </p:txBody>
      </p:sp>
      <p:sp>
        <p:nvSpPr>
          <p:cNvPr id="6" name="Footer Placeholder 5"/>
          <p:cNvSpPr>
            <a:spLocks noGrp="1"/>
          </p:cNvSpPr>
          <p:nvPr>
            <p:ph type="ftr" sz="quarter" idx="11"/>
          </p:nvPr>
        </p:nvSpPr>
        <p:spPr/>
        <p:txBody>
          <a:bodyPr/>
          <a:lstStyle/>
          <a:p>
            <a:r>
              <a:rPr lang="en-US"/>
              <a:t>
              </a:t>
            </a:r>
            <a:endParaRPr lang="en-US" dirty="0"/>
          </a:p>
        </p:txBody>
      </p:sp>
      <p:sp>
        <p:nvSpPr>
          <p:cNvPr id="7" name="Slide Number Placeholder 6"/>
          <p:cNvSpPr>
            <a:spLocks noGrp="1"/>
          </p:cNvSpPr>
          <p:nvPr>
            <p:ph type="sldNum" sz="quarter" idx="12"/>
          </p:nvPr>
        </p:nvSpPr>
        <p:spPr/>
        <p:txBody>
          <a:bodyPr/>
          <a:lstStyle/>
          <a:p>
            <a:fld id="{BFC9CEC5-1BA6-8647-B3AF-C56FEFA7FEAC}"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BDAC39-69E1-9D4C-8A5D-E11B71D8DC0A}" type="datetimeFigureOut">
              <a:rPr lang="en-US" smtClean="0"/>
              <a:t>9/3/24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C9CEC5-1BA6-8647-B3AF-C56FEFA7FEAC}" type="slidenum">
              <a:rPr lang="en-US" smtClean="0"/>
              <a:t>‹#›</a:t>
            </a:fld>
            <a:endParaRPr lang="en-US"/>
          </a:p>
        </p:txBody>
      </p:sp>
    </p:spTree>
    <p:extLst>
      <p:ext uri="{BB962C8B-B14F-4D97-AF65-F5344CB8AC3E}">
        <p14:creationId xmlns:p14="http://schemas.microsoft.com/office/powerpoint/2010/main" val="2046005976"/>
      </p:ext>
    </p:extLst>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6.xml"/><Relationship Id="rId1" Type="http://schemas.openxmlformats.org/officeDocument/2006/relationships/tags" Target="../tags/tag5.xml"/><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8.xml"/><Relationship Id="rId4" Type="http://schemas.openxmlformats.org/officeDocument/2006/relationships/hyperlink" Target="https://pixabay.com/en/graph-pie-chart-business-finance-963016/"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7.tif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ags" Target="../tags/tag1.xml"/><Relationship Id="rId6" Type="http://schemas.openxmlformats.org/officeDocument/2006/relationships/image" Target="../media/image6.jpg"/><Relationship Id="rId5" Type="http://schemas.openxmlformats.org/officeDocument/2006/relationships/image" Target="../media/image5.pn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tags" Target="../tags/tag2.xml"/><Relationship Id="rId6" Type="http://schemas.openxmlformats.org/officeDocument/2006/relationships/hyperlink" Target="https://creativecommons.org/licenses/by/3.0/" TargetMode="External"/><Relationship Id="rId5" Type="http://schemas.openxmlformats.org/officeDocument/2006/relationships/hyperlink" Target="https://a-zauce.github.io/civil-rights-speeches/site/index.html" TargetMode="Externa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tags" Target="../tags/tag3.xml"/><Relationship Id="rId6" Type="http://schemas.openxmlformats.org/officeDocument/2006/relationships/hyperlink" Target="https://creativecommons.org/licenses/by-nc-sa/3.0/" TargetMode="External"/><Relationship Id="rId5" Type="http://schemas.openxmlformats.org/officeDocument/2006/relationships/hyperlink" Target="https://www.peoplematters.in/article/legal-and-compliance-outsourcing/legal-hr-workplace-discrimination-laws-and-recourse-for-employees-17201" TargetMode="Externa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6.xml"/><Relationship Id="rId1" Type="http://schemas.openxmlformats.org/officeDocument/2006/relationships/tags" Target="../tags/tag4.xm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0"/>
            <a:ext cx="12191999" cy="7207624"/>
          </a:xfrm>
          <a:prstGeom prst="rect">
            <a:avLst/>
          </a:prstGeom>
        </p:spPr>
      </p:pic>
      <p:sp>
        <p:nvSpPr>
          <p:cNvPr id="102401" name="Rectangle 4"/>
          <p:cNvSpPr>
            <a:spLocks noGrp="1" noChangeArrowheads="1"/>
          </p:cNvSpPr>
          <p:nvPr>
            <p:ph type="ctrTitle"/>
          </p:nvPr>
        </p:nvSpPr>
        <p:spPr>
          <a:xfrm>
            <a:off x="750925" y="1953927"/>
            <a:ext cx="10716127" cy="1007395"/>
          </a:xfrm>
        </p:spPr>
        <p:txBody>
          <a:bodyPr>
            <a:normAutofit/>
          </a:bodyPr>
          <a:lstStyle/>
          <a:p>
            <a:pPr eaLnBrk="1" hangingPunct="1"/>
            <a:r>
              <a:rPr lang="en-US" altLang="en-US" b="1" dirty="0">
                <a:latin typeface="Arial Black" charset="0"/>
                <a:ea typeface="Arial Black" charset="0"/>
                <a:cs typeface="Arial Black" charset="0"/>
              </a:rPr>
              <a:t>Equal Opportunity</a:t>
            </a:r>
          </a:p>
        </p:txBody>
      </p:sp>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2989" y="0"/>
            <a:ext cx="12204988" cy="1395663"/>
          </a:xfrm>
          <a:prstGeom prst="rect">
            <a:avLst/>
          </a:prstGeom>
        </p:spPr>
      </p:pic>
    </p:spTree>
    <p:extLst>
      <p:ext uri="{BB962C8B-B14F-4D97-AF65-F5344CB8AC3E}">
        <p14:creationId xmlns:p14="http://schemas.microsoft.com/office/powerpoint/2010/main" val="15017154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0"/>
            <a:ext cx="12192000" cy="6858000"/>
          </a:xfrm>
          <a:prstGeom prst="rect">
            <a:avLst/>
          </a:prstGeom>
          <a:effectLst>
            <a:glow rad="63500">
              <a:schemeClr val="accent3">
                <a:satMod val="175000"/>
                <a:alpha val="40000"/>
              </a:schemeClr>
            </a:glow>
          </a:effectLst>
        </p:spPr>
      </p:pic>
    </p:spTree>
    <p:custDataLst>
      <p:tags r:id="rId1"/>
    </p:custDataLst>
    <p:extLst>
      <p:ext uri="{BB962C8B-B14F-4D97-AF65-F5344CB8AC3E}">
        <p14:creationId xmlns:p14="http://schemas.microsoft.com/office/powerpoint/2010/main" val="733040175"/>
      </p:ext>
    </p:extLst>
  </p:cSld>
  <p:clrMapOvr>
    <a:masterClrMapping/>
  </p:clrMapOvr>
  <mc:AlternateContent xmlns:mc="http://schemas.openxmlformats.org/markup-compatibility/2006">
    <mc:Choice xmlns:p14="http://schemas.microsoft.com/office/powerpoint/2010/main" Requires="p14">
      <p:transition p14:dur="0" advTm="31752"/>
    </mc:Choice>
    <mc:Fallback>
      <p:transition advTm="31752"/>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5" name="TextBox 4"/>
          <p:cNvSpPr txBox="1"/>
          <p:nvPr/>
        </p:nvSpPr>
        <p:spPr>
          <a:xfrm>
            <a:off x="11357811" y="3352800"/>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712507905"/>
      </p:ext>
    </p:extLst>
  </p:cSld>
  <p:clrMapOvr>
    <a:masterClrMapping/>
  </p:clrMapOvr>
  <mc:AlternateContent xmlns:mc="http://schemas.openxmlformats.org/markup-compatibility/2006">
    <mc:Choice xmlns:p14="http://schemas.microsoft.com/office/powerpoint/2010/main" Requires="p14">
      <p:transition p14:dur="0" advTm="14640"/>
    </mc:Choice>
    <mc:Fallback>
      <p:transition advTm="1464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9647" name="Rectangle 6964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0" y="162560"/>
            <a:ext cx="12191977" cy="6695440"/>
          </a:xfrm>
          <a:prstGeom prst="rect">
            <a:avLst/>
          </a:prstGeom>
        </p:spPr>
      </p:pic>
    </p:spTree>
    <p:extLst>
      <p:ext uri="{BB962C8B-B14F-4D97-AF65-F5344CB8AC3E}">
        <p14:creationId xmlns:p14="http://schemas.microsoft.com/office/powerpoint/2010/main" val="469289944"/>
      </p:ext>
    </p:extLst>
  </p:cSld>
  <p:clrMapOvr>
    <a:masterClrMapping/>
  </p:clrMapOvr>
  <mc:AlternateContent xmlns:mc="http://schemas.openxmlformats.org/markup-compatibility/2006">
    <mc:Choice xmlns:p14="http://schemas.microsoft.com/office/powerpoint/2010/main" Requires="p14">
      <p:transition p14:dur="0" advTm="64329"/>
    </mc:Choice>
    <mc:Fallback>
      <p:transition advTm="64329"/>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8" name="Picture 7" descr="A magnifying glass over a pie chart&#10;&#10;Description automatically generated">
            <a:extLst>
              <a:ext uri="{FF2B5EF4-FFF2-40B4-BE49-F238E27FC236}">
                <a16:creationId xmlns:a16="http://schemas.microsoft.com/office/drawing/2014/main" id="{E2A91633-4A3D-92D5-B1BB-251E82112A50}"/>
              </a:ext>
            </a:extLst>
          </p:cNvPr>
          <p:cNvPicPr>
            <a:picLocks noChangeAspect="1"/>
          </p:cNvPicPr>
          <p:nvPr/>
        </p:nvPicPr>
        <p:blipFill>
          <a:blip r:embed="rId3" cstate="email">
            <a:extLst>
              <a:ext uri="{28A0092B-C50C-407E-A947-70E740481C1C}">
                <a14:useLocalDpi xmlns:a14="http://schemas.microsoft.com/office/drawing/2010/main"/>
              </a:ext>
              <a:ext uri="{837473B0-CC2E-450A-ABE3-18F120FF3D39}">
                <a1611:picAttrSrcUrl xmlns:a1611="http://schemas.microsoft.com/office/drawing/2016/11/main" r:id="rId4"/>
              </a:ext>
            </a:extLst>
          </a:blip>
          <a:srcRect t="5201" b="12397"/>
          <a:stretch/>
        </p:blipFill>
        <p:spPr>
          <a:xfrm>
            <a:off x="-1504" y="1282"/>
            <a:ext cx="12191980" cy="6856718"/>
          </a:xfrm>
          <a:prstGeom prst="rect">
            <a:avLst/>
          </a:prstGeom>
        </p:spPr>
      </p:pic>
    </p:spTree>
    <p:extLst>
      <p:ext uri="{BB962C8B-B14F-4D97-AF65-F5344CB8AC3E}">
        <p14:creationId xmlns:p14="http://schemas.microsoft.com/office/powerpoint/2010/main" val="1989876567"/>
      </p:ext>
    </p:extLst>
  </p:cSld>
  <p:clrMapOvr>
    <a:masterClrMapping/>
  </p:clrMapOvr>
  <mc:AlternateContent xmlns:mc="http://schemas.openxmlformats.org/markup-compatibility/2006">
    <mc:Choice xmlns:p14="http://schemas.microsoft.com/office/powerpoint/2010/main" Requires="p14">
      <p:transition p14:dur="0" advTm="22349"/>
    </mc:Choice>
    <mc:Fallback>
      <p:transition advTm="22349"/>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198120" y="0"/>
            <a:ext cx="12390120" cy="6858000"/>
          </a:xfrm>
          <a:prstGeom prst="rect">
            <a:avLst/>
          </a:prstGeom>
        </p:spPr>
      </p:pic>
    </p:spTree>
    <p:extLst>
      <p:ext uri="{BB962C8B-B14F-4D97-AF65-F5344CB8AC3E}">
        <p14:creationId xmlns:p14="http://schemas.microsoft.com/office/powerpoint/2010/main" val="2088414771"/>
      </p:ext>
    </p:extLst>
  </p:cSld>
  <p:clrMapOvr>
    <a:masterClrMapping/>
  </p:clrMapOvr>
  <mc:AlternateContent xmlns:mc="http://schemas.openxmlformats.org/markup-compatibility/2006">
    <mc:Choice xmlns:p14="http://schemas.microsoft.com/office/powerpoint/2010/main" Requires="p14">
      <p:transition p14:dur="0" advTm="36702"/>
    </mc:Choice>
    <mc:Fallback>
      <p:transition advTm="36702"/>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7D02DD2-F1DD-1036-BA49-87C57EB6083B}"/>
              </a:ext>
            </a:extLst>
          </p:cNvPr>
          <p:cNvSpPr>
            <a:spLocks noGrp="1"/>
          </p:cNvSpPr>
          <p:nvPr>
            <p:ph idx="1"/>
          </p:nvPr>
        </p:nvSpPr>
        <p:spPr>
          <a:xfrm>
            <a:off x="1981199" y="3429000"/>
            <a:ext cx="8558463" cy="2791837"/>
          </a:xfrm>
        </p:spPr>
        <p:txBody>
          <a:bodyPr/>
          <a:lstStyle/>
          <a:p>
            <a:pPr marL="0" indent="0" algn="ctr">
              <a:buNone/>
            </a:pPr>
            <a:r>
              <a:rPr lang="en-US" sz="2000" dirty="0">
                <a:solidFill>
                  <a:srgbClr val="202124"/>
                </a:solidFill>
                <a:latin typeface="Arial" panose="020B0604020202020204" pitchFamily="34" charset="0"/>
                <a:cs typeface="Arial" panose="020B0604020202020204" pitchFamily="34" charset="0"/>
              </a:rPr>
              <a:t>NC State Extension prohibits discrimination on the basis of race, color, national origin, age, sex (including pregnancy), disability, religion, sexual orientation, gender identity, genetic information, and veteran status. </a:t>
            </a:r>
          </a:p>
          <a:p>
            <a:pPr marL="0" indent="0" algn="ctr">
              <a:buNone/>
            </a:pPr>
            <a:endParaRPr lang="en-US" sz="2000" dirty="0">
              <a:solidFill>
                <a:srgbClr val="202124"/>
              </a:solidFill>
              <a:latin typeface="Arial" panose="020B0604020202020204" pitchFamily="34" charset="0"/>
              <a:cs typeface="Arial" panose="020B0604020202020204" pitchFamily="34" charset="0"/>
            </a:endParaRPr>
          </a:p>
          <a:p>
            <a:pPr marL="0" indent="0" algn="ctr">
              <a:buNone/>
            </a:pPr>
            <a:r>
              <a:rPr lang="en-US" sz="1600" i="1" dirty="0">
                <a:solidFill>
                  <a:srgbClr val="202124"/>
                </a:solidFill>
                <a:latin typeface="Arial" panose="020B0604020202020204" pitchFamily="34" charset="0"/>
                <a:cs typeface="Arial" panose="020B0604020202020204" pitchFamily="34" charset="0"/>
              </a:rPr>
              <a:t>If you feel you have experienced discrimination or harassment, </a:t>
            </a:r>
          </a:p>
          <a:p>
            <a:pPr marL="0" indent="0" algn="ctr">
              <a:buNone/>
            </a:pPr>
            <a:r>
              <a:rPr lang="en-US" sz="1600" i="1" dirty="0">
                <a:solidFill>
                  <a:srgbClr val="202124"/>
                </a:solidFill>
                <a:latin typeface="Arial" panose="020B0604020202020204" pitchFamily="34" charset="0"/>
                <a:cs typeface="Arial" panose="020B0604020202020204" pitchFamily="34" charset="0"/>
              </a:rPr>
              <a:t>you may file a report with the Office of Equal Opportunity. </a:t>
            </a:r>
          </a:p>
          <a:p>
            <a:pPr marL="0" indent="0" algn="ctr">
              <a:buNone/>
            </a:pPr>
            <a:r>
              <a:rPr lang="en-US" sz="1600" i="1" dirty="0">
                <a:latin typeface="Arial" panose="020B0604020202020204" pitchFamily="34" charset="0"/>
                <a:cs typeface="Arial" panose="020B0604020202020204" pitchFamily="34" charset="0"/>
              </a:rPr>
              <a:t>https://</a:t>
            </a:r>
            <a:r>
              <a:rPr lang="en-US" sz="1600" i="1" dirty="0" err="1">
                <a:latin typeface="Arial" panose="020B0604020202020204" pitchFamily="34" charset="0"/>
                <a:cs typeface="Arial" panose="020B0604020202020204" pitchFamily="34" charset="0"/>
              </a:rPr>
              <a:t>equalopportunity.ncsu.edu</a:t>
            </a:r>
            <a:r>
              <a:rPr lang="en-US" sz="1600" i="1" dirty="0">
                <a:latin typeface="Arial" panose="020B0604020202020204" pitchFamily="34" charset="0"/>
                <a:cs typeface="Arial" panose="020B0604020202020204" pitchFamily="34" charset="0"/>
              </a:rPr>
              <a:t>/report-a-concern/</a:t>
            </a:r>
            <a:endParaRPr lang="en-US" sz="1400" i="1" dirty="0">
              <a:latin typeface="Arial" panose="020B0604020202020204" pitchFamily="34" charset="0"/>
              <a:cs typeface="Arial" panose="020B0604020202020204" pitchFamily="34" charset="0"/>
            </a:endParaRPr>
          </a:p>
        </p:txBody>
      </p:sp>
      <p:pic>
        <p:nvPicPr>
          <p:cNvPr id="8" name="Picture 7" descr="A red and white sign&#10;&#10;Description automatically generated with medium confidence">
            <a:extLst>
              <a:ext uri="{FF2B5EF4-FFF2-40B4-BE49-F238E27FC236}">
                <a16:creationId xmlns:a16="http://schemas.microsoft.com/office/drawing/2014/main" id="{DE128C14-FEDD-4722-111F-98CD83F47BD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09800" y="1626560"/>
            <a:ext cx="7772400" cy="1141687"/>
          </a:xfrm>
          <a:prstGeom prst="rect">
            <a:avLst/>
          </a:prstGeom>
        </p:spPr>
      </p:pic>
    </p:spTree>
    <p:extLst>
      <p:ext uri="{BB962C8B-B14F-4D97-AF65-F5344CB8AC3E}">
        <p14:creationId xmlns:p14="http://schemas.microsoft.com/office/powerpoint/2010/main" val="2859162150"/>
      </p:ext>
    </p:extLst>
  </p:cSld>
  <p:clrMapOvr>
    <a:masterClrMapping/>
  </p:clrMapOvr>
  <mc:AlternateContent xmlns:mc="http://schemas.openxmlformats.org/markup-compatibility/2006">
    <mc:Choice xmlns:p14="http://schemas.microsoft.com/office/powerpoint/2010/main" Requires="p14">
      <p:transition p14:dur="0" advTm="18381"/>
    </mc:Choice>
    <mc:Fallback>
      <p:transition advTm="18381"/>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1"/>
            <a:ext cx="12192000" cy="6858000"/>
          </a:xfrm>
          <a:prstGeom prst="rect">
            <a:avLst/>
          </a:prstGeom>
        </p:spPr>
      </p:pic>
    </p:spTree>
    <p:extLst>
      <p:ext uri="{BB962C8B-B14F-4D97-AF65-F5344CB8AC3E}">
        <p14:creationId xmlns:p14="http://schemas.microsoft.com/office/powerpoint/2010/main" val="2091696973"/>
      </p:ext>
    </p:extLst>
  </p:cSld>
  <p:clrMapOvr>
    <a:masterClrMapping/>
  </p:clrMapOvr>
  <mc:AlternateContent xmlns:mc="http://schemas.openxmlformats.org/markup-compatibility/2006">
    <mc:Choice xmlns:p14="http://schemas.microsoft.com/office/powerpoint/2010/main" Requires="p14">
      <p:transition p14:dur="0" advTm="26926"/>
    </mc:Choice>
    <mc:Fallback>
      <p:transition advTm="26926"/>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A9F529C3-C941-49FD-8C67-82F134F64B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50000"/>
              <a:lumOff val="5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20586029-32A0-47E5-9AEC-AE3ABA6B94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5510FFAE-D1A6-5257-B2F6-81F9DC55CEAB}"/>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43466" y="4287637"/>
            <a:ext cx="5294716" cy="1043016"/>
          </a:xfrm>
          <a:prstGeom prst="rect">
            <a:avLst/>
          </a:prstGeom>
        </p:spPr>
      </p:pic>
      <p:cxnSp>
        <p:nvCxnSpPr>
          <p:cNvPr id="21" name="Straight Connector 20">
            <a:extLst>
              <a:ext uri="{FF2B5EF4-FFF2-40B4-BE49-F238E27FC236}">
                <a16:creationId xmlns:a16="http://schemas.microsoft.com/office/drawing/2014/main" id="{8C730EAB-A532-4295-A302-FB4B90DB9F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79958" y="1143000"/>
            <a:ext cx="0" cy="4572000"/>
          </a:xfrm>
          <a:prstGeom prst="line">
            <a:avLst/>
          </a:prstGeom>
          <a:ln>
            <a:solidFill>
              <a:srgbClr val="4E4E4E"/>
            </a:solidFill>
          </a:ln>
        </p:spPr>
        <p:style>
          <a:lnRef idx="1">
            <a:schemeClr val="accent1"/>
          </a:lnRef>
          <a:fillRef idx="0">
            <a:schemeClr val="accent1"/>
          </a:fillRef>
          <a:effectRef idx="0">
            <a:schemeClr val="accent1"/>
          </a:effectRef>
          <a:fontRef idx="minor">
            <a:schemeClr val="tx1"/>
          </a:fontRef>
        </p:style>
      </p:cxnSp>
      <p:pic>
        <p:nvPicPr>
          <p:cNvPr id="8" name="Picture 7" descr="A red wolf head on a black background&#10;&#10;Description automatically generated">
            <a:extLst>
              <a:ext uri="{FF2B5EF4-FFF2-40B4-BE49-F238E27FC236}">
                <a16:creationId xmlns:a16="http://schemas.microsoft.com/office/drawing/2014/main" id="{6D3F6E64-4915-73E0-E9FF-4C37194174D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188509" y="781642"/>
            <a:ext cx="5294715" cy="5294715"/>
          </a:xfrm>
          <a:prstGeom prst="rect">
            <a:avLst/>
          </a:prstGeom>
        </p:spPr>
      </p:pic>
      <p:pic>
        <p:nvPicPr>
          <p:cNvPr id="14" name="Picture 13" descr="A close up of a sign&#10;&#10;Description automatically generated">
            <a:extLst>
              <a:ext uri="{FF2B5EF4-FFF2-40B4-BE49-F238E27FC236}">
                <a16:creationId xmlns:a16="http://schemas.microsoft.com/office/drawing/2014/main" id="{9FB2AFA8-29BE-BF62-FE85-8A3FF8AB8276}"/>
              </a:ext>
            </a:extLst>
          </p:cNvPr>
          <p:cNvPicPr>
            <a:picLocks noChangeAspect="1"/>
          </p:cNvPicPr>
          <p:nvPr/>
        </p:nvPicPr>
        <p:blipFill>
          <a:blip r:embed="rId6"/>
          <a:stretch>
            <a:fillRect/>
          </a:stretch>
        </p:blipFill>
        <p:spPr>
          <a:xfrm>
            <a:off x="643466" y="1769802"/>
            <a:ext cx="5403267" cy="795481"/>
          </a:xfrm>
          <a:prstGeom prst="rect">
            <a:avLst/>
          </a:prstGeom>
        </p:spPr>
      </p:pic>
      <p:sp>
        <p:nvSpPr>
          <p:cNvPr id="15" name="TextBox 14">
            <a:extLst>
              <a:ext uri="{FF2B5EF4-FFF2-40B4-BE49-F238E27FC236}">
                <a16:creationId xmlns:a16="http://schemas.microsoft.com/office/drawing/2014/main" id="{37C7A6C1-D4A7-BE57-20C2-01EAC09B498D}"/>
              </a:ext>
            </a:extLst>
          </p:cNvPr>
          <p:cNvSpPr txBox="1"/>
          <p:nvPr/>
        </p:nvSpPr>
        <p:spPr>
          <a:xfrm>
            <a:off x="6980934" y="5530334"/>
            <a:ext cx="3840480" cy="461665"/>
          </a:xfrm>
          <a:prstGeom prst="rect">
            <a:avLst/>
          </a:prstGeom>
          <a:noFill/>
        </p:spPr>
        <p:txBody>
          <a:bodyPr wrap="square" rtlCol="0">
            <a:spAutoFit/>
          </a:bodyPr>
          <a:lstStyle/>
          <a:p>
            <a:r>
              <a:rPr lang="en-US" sz="2400" b="1" dirty="0">
                <a:solidFill>
                  <a:schemeClr val="bg1"/>
                </a:solidFill>
              </a:rPr>
              <a:t>race, color, or national origin</a:t>
            </a:r>
          </a:p>
        </p:txBody>
      </p:sp>
      <p:sp>
        <p:nvSpPr>
          <p:cNvPr id="16" name="TextBox 15">
            <a:extLst>
              <a:ext uri="{FF2B5EF4-FFF2-40B4-BE49-F238E27FC236}">
                <a16:creationId xmlns:a16="http://schemas.microsoft.com/office/drawing/2014/main" id="{D27A03A8-8BC9-9D77-5E20-285332D67445}"/>
              </a:ext>
            </a:extLst>
          </p:cNvPr>
          <p:cNvSpPr txBox="1"/>
          <p:nvPr/>
        </p:nvSpPr>
        <p:spPr>
          <a:xfrm>
            <a:off x="9071269" y="2067993"/>
            <a:ext cx="3097786" cy="461665"/>
          </a:xfrm>
          <a:prstGeom prst="rect">
            <a:avLst/>
          </a:prstGeom>
          <a:noFill/>
        </p:spPr>
        <p:txBody>
          <a:bodyPr wrap="square" rtlCol="0">
            <a:spAutoFit/>
          </a:bodyPr>
          <a:lstStyle/>
          <a:p>
            <a:r>
              <a:rPr lang="en-US" sz="2400" b="1" dirty="0">
                <a:solidFill>
                  <a:schemeClr val="bg1"/>
                </a:solidFill>
              </a:rPr>
              <a:t>veteran’s status</a:t>
            </a:r>
          </a:p>
        </p:txBody>
      </p:sp>
      <p:sp>
        <p:nvSpPr>
          <p:cNvPr id="18" name="TextBox 17">
            <a:extLst>
              <a:ext uri="{FF2B5EF4-FFF2-40B4-BE49-F238E27FC236}">
                <a16:creationId xmlns:a16="http://schemas.microsoft.com/office/drawing/2014/main" id="{534B0DE9-B456-5A7D-86F3-FF6DBAB0ECC4}"/>
              </a:ext>
            </a:extLst>
          </p:cNvPr>
          <p:cNvSpPr txBox="1"/>
          <p:nvPr/>
        </p:nvSpPr>
        <p:spPr>
          <a:xfrm>
            <a:off x="9490715" y="4809145"/>
            <a:ext cx="1347641" cy="461665"/>
          </a:xfrm>
          <a:prstGeom prst="rect">
            <a:avLst/>
          </a:prstGeom>
          <a:noFill/>
        </p:spPr>
        <p:txBody>
          <a:bodyPr wrap="square" rtlCol="0">
            <a:spAutoFit/>
          </a:bodyPr>
          <a:lstStyle/>
          <a:p>
            <a:r>
              <a:rPr lang="en-US" sz="2400" b="1" dirty="0">
                <a:solidFill>
                  <a:schemeClr val="bg1"/>
                </a:solidFill>
              </a:rPr>
              <a:t>age</a:t>
            </a:r>
          </a:p>
        </p:txBody>
      </p:sp>
      <p:sp>
        <p:nvSpPr>
          <p:cNvPr id="20" name="TextBox 19">
            <a:extLst>
              <a:ext uri="{FF2B5EF4-FFF2-40B4-BE49-F238E27FC236}">
                <a16:creationId xmlns:a16="http://schemas.microsoft.com/office/drawing/2014/main" id="{852E5999-4C35-72AE-E4F2-F25D204BAC1B}"/>
              </a:ext>
            </a:extLst>
          </p:cNvPr>
          <p:cNvSpPr txBox="1"/>
          <p:nvPr/>
        </p:nvSpPr>
        <p:spPr>
          <a:xfrm>
            <a:off x="8443342" y="4038260"/>
            <a:ext cx="3097786" cy="461665"/>
          </a:xfrm>
          <a:prstGeom prst="rect">
            <a:avLst/>
          </a:prstGeom>
          <a:noFill/>
        </p:spPr>
        <p:txBody>
          <a:bodyPr wrap="square" rtlCol="0">
            <a:spAutoFit/>
          </a:bodyPr>
          <a:lstStyle/>
          <a:p>
            <a:r>
              <a:rPr lang="en-US" sz="2400" b="1" dirty="0">
                <a:solidFill>
                  <a:schemeClr val="bg1"/>
                </a:solidFill>
              </a:rPr>
              <a:t>disability</a:t>
            </a:r>
          </a:p>
        </p:txBody>
      </p:sp>
      <p:sp>
        <p:nvSpPr>
          <p:cNvPr id="22" name="TextBox 21">
            <a:extLst>
              <a:ext uri="{FF2B5EF4-FFF2-40B4-BE49-F238E27FC236}">
                <a16:creationId xmlns:a16="http://schemas.microsoft.com/office/drawing/2014/main" id="{B004DFC8-ECA6-281A-BC68-6A6D9E81434E}"/>
              </a:ext>
            </a:extLst>
          </p:cNvPr>
          <p:cNvSpPr txBox="1"/>
          <p:nvPr/>
        </p:nvSpPr>
        <p:spPr>
          <a:xfrm>
            <a:off x="8126389" y="3337320"/>
            <a:ext cx="3097786" cy="461665"/>
          </a:xfrm>
          <a:prstGeom prst="rect">
            <a:avLst/>
          </a:prstGeom>
          <a:noFill/>
        </p:spPr>
        <p:txBody>
          <a:bodyPr wrap="square" rtlCol="0">
            <a:spAutoFit/>
          </a:bodyPr>
          <a:lstStyle/>
          <a:p>
            <a:r>
              <a:rPr lang="en-US" sz="2400" b="1" dirty="0">
                <a:solidFill>
                  <a:schemeClr val="bg1"/>
                </a:solidFill>
              </a:rPr>
              <a:t>genetic information</a:t>
            </a:r>
          </a:p>
        </p:txBody>
      </p:sp>
      <p:sp>
        <p:nvSpPr>
          <p:cNvPr id="23" name="TextBox 22">
            <a:extLst>
              <a:ext uri="{FF2B5EF4-FFF2-40B4-BE49-F238E27FC236}">
                <a16:creationId xmlns:a16="http://schemas.microsoft.com/office/drawing/2014/main" id="{0F5E0187-9940-4547-F665-466B37B8B916}"/>
              </a:ext>
            </a:extLst>
          </p:cNvPr>
          <p:cNvSpPr txBox="1"/>
          <p:nvPr/>
        </p:nvSpPr>
        <p:spPr>
          <a:xfrm>
            <a:off x="8758978" y="2680448"/>
            <a:ext cx="3097786" cy="461665"/>
          </a:xfrm>
          <a:prstGeom prst="rect">
            <a:avLst/>
          </a:prstGeom>
          <a:noFill/>
        </p:spPr>
        <p:txBody>
          <a:bodyPr wrap="square" rtlCol="0">
            <a:spAutoFit/>
          </a:bodyPr>
          <a:lstStyle/>
          <a:p>
            <a:r>
              <a:rPr lang="en-US" sz="2400" b="1" dirty="0">
                <a:solidFill>
                  <a:schemeClr val="bg1"/>
                </a:solidFill>
              </a:rPr>
              <a:t>religion</a:t>
            </a:r>
          </a:p>
        </p:txBody>
      </p:sp>
      <p:sp>
        <p:nvSpPr>
          <p:cNvPr id="24" name="TextBox 23">
            <a:extLst>
              <a:ext uri="{FF2B5EF4-FFF2-40B4-BE49-F238E27FC236}">
                <a16:creationId xmlns:a16="http://schemas.microsoft.com/office/drawing/2014/main" id="{3A5EA72C-4289-A05A-D372-D1080E894294}"/>
              </a:ext>
            </a:extLst>
          </p:cNvPr>
          <p:cNvSpPr txBox="1"/>
          <p:nvPr/>
        </p:nvSpPr>
        <p:spPr>
          <a:xfrm>
            <a:off x="7985559" y="4802906"/>
            <a:ext cx="1347641" cy="461665"/>
          </a:xfrm>
          <a:prstGeom prst="rect">
            <a:avLst/>
          </a:prstGeom>
          <a:noFill/>
        </p:spPr>
        <p:txBody>
          <a:bodyPr wrap="square" rtlCol="0">
            <a:spAutoFit/>
          </a:bodyPr>
          <a:lstStyle/>
          <a:p>
            <a:r>
              <a:rPr lang="en-US" sz="2400" b="1" dirty="0">
                <a:solidFill>
                  <a:schemeClr val="bg1"/>
                </a:solidFill>
              </a:rPr>
              <a:t>sex</a:t>
            </a:r>
          </a:p>
        </p:txBody>
      </p:sp>
    </p:spTree>
    <p:custDataLst>
      <p:tags r:id="rId1"/>
    </p:custDataLst>
    <p:extLst>
      <p:ext uri="{BB962C8B-B14F-4D97-AF65-F5344CB8AC3E}">
        <p14:creationId xmlns:p14="http://schemas.microsoft.com/office/powerpoint/2010/main" val="1393952896"/>
      </p:ext>
    </p:extLst>
  </p:cSld>
  <p:clrMapOvr>
    <a:masterClrMapping/>
  </p:clrMapOvr>
  <mc:AlternateContent xmlns:mc="http://schemas.openxmlformats.org/markup-compatibility/2006">
    <mc:Choice xmlns:p14="http://schemas.microsoft.com/office/powerpoint/2010/main" Requires="p14">
      <p:transition p14:dur="0" advTm="43876"/>
    </mc:Choice>
    <mc:Fallback>
      <p:transition advTm="43876"/>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cstate="email">
            <a:extLst>
              <a:ext uri="{BEBA8EAE-BF5A-486C-A8C5-ECC9F3942E4B}">
                <a14:imgProps xmlns:a14="http://schemas.microsoft.com/office/drawing/2010/main">
                  <a14:imgLayer r:embed="rId4">
                    <a14:imgEffect>
                      <a14:saturation sat="33000"/>
                    </a14:imgEffect>
                  </a14:imgLayer>
                </a14:imgProps>
              </a:ext>
              <a:ext uri="{28A0092B-C50C-407E-A947-70E740481C1C}">
                <a14:useLocalDpi xmlns:a14="http://schemas.microsoft.com/office/drawing/2010/main"/>
              </a:ext>
            </a:extLst>
          </a:blip>
          <a:srcRect/>
          <a:stretch/>
        </p:blipFill>
        <p:spPr>
          <a:xfrm>
            <a:off x="0" y="0"/>
            <a:ext cx="12192001" cy="6858000"/>
          </a:xfrm>
          <a:prstGeom prst="rect">
            <a:avLst/>
          </a:prstGeom>
        </p:spPr>
      </p:pic>
    </p:spTree>
    <p:extLst>
      <p:ext uri="{BB962C8B-B14F-4D97-AF65-F5344CB8AC3E}">
        <p14:creationId xmlns:p14="http://schemas.microsoft.com/office/powerpoint/2010/main" val="1578585220"/>
      </p:ext>
    </p:extLst>
  </p:cSld>
  <p:clrMapOvr>
    <a:masterClrMapping/>
  </p:clrMapOvr>
  <mc:AlternateContent xmlns:mc="http://schemas.openxmlformats.org/markup-compatibility/2006">
    <mc:Choice xmlns:p14="http://schemas.microsoft.com/office/powerpoint/2010/main" Requires="p14">
      <p:transition p14:dur="0" advTm="55547"/>
    </mc:Choice>
    <mc:Fallback>
      <p:transition advTm="55547"/>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6" name="Picture 5" descr="A person speaking at a podium with a crowd of people&#10;&#10;Description automatically generated">
            <a:extLst>
              <a:ext uri="{FF2B5EF4-FFF2-40B4-BE49-F238E27FC236}">
                <a16:creationId xmlns:a16="http://schemas.microsoft.com/office/drawing/2014/main" id="{4788809A-C2CA-9083-5573-9FEE7F3CD14A}"/>
              </a:ext>
            </a:extLst>
          </p:cNvPr>
          <p:cNvPicPr>
            <a:picLocks noChangeAspect="1"/>
          </p:cNvPicPr>
          <p:nvPr/>
        </p:nvPicPr>
        <p:blipFill>
          <a:blip r:embed="rId4" cstate="email">
            <a:extLst>
              <a:ext uri="{28A0092B-C50C-407E-A947-70E740481C1C}">
                <a14:useLocalDpi xmlns:a14="http://schemas.microsoft.com/office/drawing/2010/main"/>
              </a:ext>
              <a:ext uri="{837473B0-CC2E-450A-ABE3-18F120FF3D39}">
                <a1611:picAttrSrcUrl xmlns:a1611="http://schemas.microsoft.com/office/drawing/2016/11/main" r:id="rId5"/>
              </a:ext>
            </a:extLst>
          </a:blip>
          <a:srcRect/>
          <a:stretch/>
        </p:blipFill>
        <p:spPr>
          <a:xfrm>
            <a:off x="20" y="1282"/>
            <a:ext cx="12191980" cy="6856718"/>
          </a:xfrm>
          <a:prstGeom prst="rect">
            <a:avLst/>
          </a:prstGeom>
        </p:spPr>
      </p:pic>
      <p:sp>
        <p:nvSpPr>
          <p:cNvPr id="7" name="TextBox 6">
            <a:extLst>
              <a:ext uri="{FF2B5EF4-FFF2-40B4-BE49-F238E27FC236}">
                <a16:creationId xmlns:a16="http://schemas.microsoft.com/office/drawing/2014/main" id="{0BDBCD37-B355-AC6D-016C-082A94126B72}"/>
              </a:ext>
            </a:extLst>
          </p:cNvPr>
          <p:cNvSpPr txBox="1"/>
          <p:nvPr/>
        </p:nvSpPr>
        <p:spPr>
          <a:xfrm>
            <a:off x="10005184" y="6657945"/>
            <a:ext cx="2186816"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5" tooltip="https://a-zauce.github.io/civil-rights-speeches/site/index.html">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6" tooltip="https://creativecommons.org/licenses/by/3.0/">
                  <a:extLst>
                    <a:ext uri="{A12FA001-AC4F-418D-AE19-62706E023703}">
                      <ahyp:hlinkClr xmlns:ahyp="http://schemas.microsoft.com/office/drawing/2018/hyperlinkcolor" val="tx"/>
                    </a:ext>
                  </a:extLst>
                </a:hlinkClick>
              </a:rPr>
              <a:t>CC BY</a:t>
            </a:r>
            <a:endParaRPr lang="en-US" sz="700">
              <a:solidFill>
                <a:srgbClr val="FFFFFF"/>
              </a:solidFill>
            </a:endParaRPr>
          </a:p>
        </p:txBody>
      </p:sp>
    </p:spTree>
    <p:custDataLst>
      <p:tags r:id="rId1"/>
    </p:custDataLst>
    <p:extLst>
      <p:ext uri="{BB962C8B-B14F-4D97-AF65-F5344CB8AC3E}">
        <p14:creationId xmlns:p14="http://schemas.microsoft.com/office/powerpoint/2010/main" val="2588964408"/>
      </p:ext>
    </p:extLst>
  </p:cSld>
  <p:clrMapOvr>
    <a:masterClrMapping/>
  </p:clrMapOvr>
  <mc:AlternateContent xmlns:mc="http://schemas.openxmlformats.org/markup-compatibility/2006">
    <mc:Choice xmlns:p14="http://schemas.microsoft.com/office/powerpoint/2010/main" Requires="p14">
      <p:transition p14:dur="0" advTm="25389"/>
    </mc:Choice>
    <mc:Fallback>
      <p:transition advTm="25389"/>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6" name="Picture 5" descr="A group of people standing in a line&#10;&#10;Description automatically generated">
            <a:extLst>
              <a:ext uri="{FF2B5EF4-FFF2-40B4-BE49-F238E27FC236}">
                <a16:creationId xmlns:a16="http://schemas.microsoft.com/office/drawing/2014/main" id="{B103BF46-764F-40CA-5BB0-3296C9D3466D}"/>
              </a:ext>
            </a:extLst>
          </p:cNvPr>
          <p:cNvPicPr>
            <a:picLocks noChangeAspect="1"/>
          </p:cNvPicPr>
          <p:nvPr/>
        </p:nvPicPr>
        <p:blipFill>
          <a:blip r:embed="rId4" cstate="screen">
            <a:extLst>
              <a:ext uri="{28A0092B-C50C-407E-A947-70E740481C1C}">
                <a14:useLocalDpi xmlns:a14="http://schemas.microsoft.com/office/drawing/2010/main"/>
              </a:ext>
              <a:ext uri="{837473B0-CC2E-450A-ABE3-18F120FF3D39}">
                <a1611:picAttrSrcUrl xmlns:a1611="http://schemas.microsoft.com/office/drawing/2016/11/main" r:id="rId5"/>
              </a:ext>
            </a:extLst>
          </a:blip>
          <a:srcRect/>
          <a:stretch/>
        </p:blipFill>
        <p:spPr>
          <a:xfrm>
            <a:off x="-1504" y="0"/>
            <a:ext cx="12191980" cy="6856718"/>
          </a:xfrm>
          <a:prstGeom prst="rect">
            <a:avLst/>
          </a:prstGeom>
        </p:spPr>
      </p:pic>
      <p:sp>
        <p:nvSpPr>
          <p:cNvPr id="7" name="TextBox 6">
            <a:extLst>
              <a:ext uri="{FF2B5EF4-FFF2-40B4-BE49-F238E27FC236}">
                <a16:creationId xmlns:a16="http://schemas.microsoft.com/office/drawing/2014/main" id="{0360B59C-A9B3-AE26-F16E-26609314276A}"/>
              </a:ext>
            </a:extLst>
          </p:cNvPr>
          <p:cNvSpPr txBox="1"/>
          <p:nvPr/>
        </p:nvSpPr>
        <p:spPr>
          <a:xfrm>
            <a:off x="9751909" y="6657945"/>
            <a:ext cx="2440091"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5" tooltip="https://www.peoplematters.in/article/legal-and-compliance-outsourcing/legal-hr-workplace-discrimination-laws-and-recourse-for-employees-17201">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6" tooltip="https://creativecommons.org/licenses/by-nc-sa/3.0/">
                  <a:extLst>
                    <a:ext uri="{A12FA001-AC4F-418D-AE19-62706E023703}">
                      <ahyp:hlinkClr xmlns:ahyp="http://schemas.microsoft.com/office/drawing/2018/hyperlinkcolor" val="tx"/>
                    </a:ext>
                  </a:extLst>
                </a:hlinkClick>
              </a:rPr>
              <a:t>CC BY-SA-NC</a:t>
            </a:r>
            <a:endParaRPr lang="en-US" sz="700">
              <a:solidFill>
                <a:srgbClr val="FFFFFF"/>
              </a:solidFill>
            </a:endParaRPr>
          </a:p>
        </p:txBody>
      </p:sp>
    </p:spTree>
    <p:custDataLst>
      <p:tags r:id="rId1"/>
    </p:custDataLst>
    <p:extLst>
      <p:ext uri="{BB962C8B-B14F-4D97-AF65-F5344CB8AC3E}">
        <p14:creationId xmlns:p14="http://schemas.microsoft.com/office/powerpoint/2010/main" val="3725600214"/>
      </p:ext>
    </p:extLst>
  </p:cSld>
  <p:clrMapOvr>
    <a:masterClrMapping/>
  </p:clrMapOvr>
  <mc:AlternateContent xmlns:mc="http://schemas.openxmlformats.org/markup-compatibility/2006">
    <mc:Choice xmlns:p14="http://schemas.microsoft.com/office/powerpoint/2010/main" Requires="p14">
      <p:transition p14:dur="0" advTm="30605"/>
    </mc:Choice>
    <mc:Fallback>
      <p:transition advTm="30605"/>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8968" y="173356"/>
            <a:ext cx="10600815" cy="6684644"/>
          </a:xfrm>
          <a:prstGeom prst="rect">
            <a:avLst/>
          </a:prstGeom>
        </p:spPr>
      </p:pic>
    </p:spTree>
    <p:extLst>
      <p:ext uri="{BB962C8B-B14F-4D97-AF65-F5344CB8AC3E}">
        <p14:creationId xmlns:p14="http://schemas.microsoft.com/office/powerpoint/2010/main" val="918721384"/>
      </p:ext>
    </p:extLst>
  </p:cSld>
  <p:clrMapOvr>
    <a:masterClrMapping/>
  </p:clrMapOvr>
  <mc:AlternateContent xmlns:mc="http://schemas.openxmlformats.org/markup-compatibility/2006">
    <mc:Choice xmlns:p14="http://schemas.microsoft.com/office/powerpoint/2010/main" Requires="p14">
      <p:transition p14:dur="0" advTm="91422"/>
    </mc:Choice>
    <mc:Fallback>
      <p:transition advTm="91422"/>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1"/>
            <a:ext cx="12192000" cy="6858001"/>
          </a:xfrm>
          <a:prstGeom prst="rect">
            <a:avLst/>
          </a:prstGeom>
        </p:spPr>
      </p:pic>
    </p:spTree>
    <p:extLst>
      <p:ext uri="{BB962C8B-B14F-4D97-AF65-F5344CB8AC3E}">
        <p14:creationId xmlns:p14="http://schemas.microsoft.com/office/powerpoint/2010/main" val="688804295"/>
      </p:ext>
    </p:extLst>
  </p:cSld>
  <p:clrMapOvr>
    <a:masterClrMapping/>
  </p:clrMapOvr>
  <mc:AlternateContent xmlns:mc="http://schemas.openxmlformats.org/markup-compatibility/2006">
    <mc:Choice xmlns:p14="http://schemas.microsoft.com/office/powerpoint/2010/main" Requires="p14">
      <p:transition p14:dur="0" advTm="71593"/>
    </mc:Choice>
    <mc:Fallback>
      <p:transition advTm="71593"/>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custDataLst>
      <p:tags r:id="rId1"/>
    </p:custDataLst>
    <p:extLst>
      <p:ext uri="{BB962C8B-B14F-4D97-AF65-F5344CB8AC3E}">
        <p14:creationId xmlns:p14="http://schemas.microsoft.com/office/powerpoint/2010/main" val="230774264"/>
      </p:ext>
    </p:extLst>
  </p:cSld>
  <p:clrMapOvr>
    <a:masterClrMapping/>
  </p:clrMapOvr>
  <mc:AlternateContent xmlns:mc="http://schemas.openxmlformats.org/markup-compatibility/2006">
    <mc:Choice xmlns:p14="http://schemas.microsoft.com/office/powerpoint/2010/main" Requires="p14">
      <p:transition p14:dur="0" advTm="156014"/>
    </mc:Choice>
    <mc:Fallback>
      <p:transition advTm="156014"/>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IMING" val="|14|6.9|8.7|1|1.4|1.8|1.5"/>
</p:tagLst>
</file>

<file path=ppt/tags/tag2.xml><?xml version="1.0" encoding="utf-8"?>
<p:tagLst xmlns:a="http://schemas.openxmlformats.org/drawingml/2006/main" xmlns:r="http://schemas.openxmlformats.org/officeDocument/2006/relationships" xmlns:p="http://schemas.openxmlformats.org/presentationml/2006/main">
  <p:tag name="TIMING" val="|3|5.9|5.2|6.2"/>
</p:tagLst>
</file>

<file path=ppt/tags/tag3.xml><?xml version="1.0" encoding="utf-8"?>
<p:tagLst xmlns:a="http://schemas.openxmlformats.org/drawingml/2006/main" xmlns:r="http://schemas.openxmlformats.org/officeDocument/2006/relationships" xmlns:p="http://schemas.openxmlformats.org/presentationml/2006/main">
  <p:tag name="TIMING" val="|3.9|5.2|7.7"/>
</p:tagLst>
</file>

<file path=ppt/tags/tag4.xml><?xml version="1.0" encoding="utf-8"?>
<p:tagLst xmlns:a="http://schemas.openxmlformats.org/drawingml/2006/main" xmlns:r="http://schemas.openxmlformats.org/officeDocument/2006/relationships" xmlns:p="http://schemas.openxmlformats.org/presentationml/2006/main">
  <p:tag name="TIMING" val="|20.5|29.7|1.2|29.1|0.4|44.9|0.9"/>
</p:tagLst>
</file>

<file path=ppt/tags/tag5.xml><?xml version="1.0" encoding="utf-8"?>
<p:tagLst xmlns:a="http://schemas.openxmlformats.org/drawingml/2006/main" xmlns:r="http://schemas.openxmlformats.org/officeDocument/2006/relationships" xmlns:p="http://schemas.openxmlformats.org/presentationml/2006/main">
  <p:tag name="TIMING" val="|5.2|5.5|6.9"/>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5726</TotalTime>
  <Words>1588</Words>
  <Application>Microsoft Macintosh PowerPoint</Application>
  <PresentationFormat>Widescreen</PresentationFormat>
  <Paragraphs>64</Paragraphs>
  <Slides>15</Slides>
  <Notes>15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Arial Black</vt:lpstr>
      <vt:lpstr>Calibri</vt:lpstr>
      <vt:lpstr>Calibri Light</vt:lpstr>
      <vt:lpstr>Times New Roman</vt:lpstr>
      <vt:lpstr>Office Theme</vt:lpstr>
      <vt:lpstr>Equal Opportunity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Civil Rights Training for Volunteers</dc:title>
  <dc:creator>Microsoft Office User</dc:creator>
  <cp:lastModifiedBy>MBLACKW</cp:lastModifiedBy>
  <cp:revision>99</cp:revision>
  <cp:lastPrinted>2024-09-03T17:58:50Z</cp:lastPrinted>
  <dcterms:created xsi:type="dcterms:W3CDTF">2018-01-26T03:12:55Z</dcterms:created>
  <dcterms:modified xsi:type="dcterms:W3CDTF">2024-09-04T15:25:57Z</dcterms:modified>
</cp:coreProperties>
</file>